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50" r:id="rId1"/>
  </p:sldMasterIdLst>
  <p:sldIdLst>
    <p:sldId id="256" r:id="rId2"/>
    <p:sldId id="259" r:id="rId3"/>
    <p:sldId id="260" r:id="rId4"/>
    <p:sldId id="262" r:id="rId5"/>
    <p:sldId id="261" r:id="rId6"/>
    <p:sldId id="264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77" r:id="rId19"/>
    <p:sldId id="278" r:id="rId20"/>
    <p:sldId id="281" r:id="rId21"/>
    <p:sldId id="282" r:id="rId22"/>
    <p:sldId id="279" r:id="rId23"/>
    <p:sldId id="280" r:id="rId24"/>
    <p:sldId id="283" r:id="rId25"/>
    <p:sldId id="297" r:id="rId26"/>
    <p:sldId id="284" r:id="rId27"/>
    <p:sldId id="285" r:id="rId28"/>
    <p:sldId id="286" r:id="rId29"/>
    <p:sldId id="287" r:id="rId30"/>
    <p:sldId id="288" r:id="rId31"/>
    <p:sldId id="289" r:id="rId32"/>
    <p:sldId id="290" r:id="rId33"/>
    <p:sldId id="291" r:id="rId34"/>
    <p:sldId id="292" r:id="rId35"/>
    <p:sldId id="298" r:id="rId36"/>
    <p:sldId id="299" r:id="rId37"/>
    <p:sldId id="300" r:id="rId38"/>
    <p:sldId id="293" r:id="rId39"/>
    <p:sldId id="301" r:id="rId40"/>
    <p:sldId id="294" r:id="rId41"/>
    <p:sldId id="295" r:id="rId42"/>
    <p:sldId id="296" r:id="rId4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277"/>
    <p:restoredTop sz="92067"/>
  </p:normalViewPr>
  <p:slideViewPr>
    <p:cSldViewPr snapToGrid="0" snapToObjects="1">
      <p:cViewPr varScale="1">
        <p:scale>
          <a:sx n="74" d="100"/>
          <a:sy n="74" d="100"/>
        </p:scale>
        <p:origin x="416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theme" Target="theme/theme1.xml"/><Relationship Id="rId47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presProps" Target="presProps.xml"/><Relationship Id="rId4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D3E41-E2DE-48B7-AD25-2C05D8372D60}" type="datetime4">
              <a:rPr lang="en-US" smtClean="0"/>
              <a:pPr/>
              <a:t>November 9,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94904-8048-429B-BF77-F17DA8F8287B}" type="datetime4">
              <a:rPr lang="en-US" smtClean="0"/>
              <a:pPr/>
              <a:t>November 9,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19237-00E8-48F5-9A77-8496B8A0E541}" type="datetimeFigureOut">
              <a:rPr lang="en-US" smtClean="0"/>
              <a:t>11/9/16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60992-D05B-4846-8E6E-CA034CB4F1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19237-00E8-48F5-9A77-8496B8A0E541}" type="datetimeFigureOut">
              <a:rPr lang="en-US" smtClean="0"/>
              <a:t>11/9/16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60992-D05B-4846-8E6E-CA034CB4F1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202C6-8B37-41F0-B3E4-774551D1C22F}" type="datetime4">
              <a:rPr lang="en-US" smtClean="0"/>
              <a:pPr/>
              <a:t>November 9,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1D7B3-F7C5-4013-AC5D-399DD8DB11FA}" type="datetime4">
              <a:rPr lang="en-US" smtClean="0"/>
              <a:pPr/>
              <a:t>November 9,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78D1B-BB73-41B2-8202-C6678B761557}" type="datetime4">
              <a:rPr lang="en-US" smtClean="0"/>
              <a:pPr/>
              <a:t>November 9,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11E46-B9AD-4605-BA48-F4BA770367EA}" type="datetime4">
              <a:rPr lang="en-US" smtClean="0"/>
              <a:pPr/>
              <a:t>November 9,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A4492-1D66-40E5-BF5F-8AE5B76A3760}" type="datetime4">
              <a:rPr lang="en-US" smtClean="0"/>
              <a:pPr/>
              <a:t>November 9, 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20655-FBEF-4656-A8A9-E7D9EB4F4DEC}" type="datetime4">
              <a:rPr lang="en-US" smtClean="0"/>
              <a:pPr/>
              <a:t>November 9, 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B2BA2-D035-44CD-B6C5-345CD46C68A9}" type="datetime4">
              <a:rPr lang="en-US" smtClean="0"/>
              <a:pPr/>
              <a:t>November 9, 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544D9-E8EB-4DFC-9BAC-8FC5CFB1A919}" type="datetime4">
              <a:rPr lang="en-US" smtClean="0"/>
              <a:pPr/>
              <a:t>November 9, 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6441D7B3-F7C5-4013-AC5D-399DD8DB11FA}" type="datetime4">
              <a:rPr lang="en-US" smtClean="0"/>
              <a:pPr/>
              <a:t>November 9,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5744759D-0EFF-4FB2-9CCE-04E00944F0F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1" r:id="rId1"/>
    <p:sldLayoutId id="2147484052" r:id="rId2"/>
    <p:sldLayoutId id="2147484053" r:id="rId3"/>
    <p:sldLayoutId id="2147484054" r:id="rId4"/>
    <p:sldLayoutId id="2147484055" r:id="rId5"/>
    <p:sldLayoutId id="2147484056" r:id="rId6"/>
    <p:sldLayoutId id="2147484057" r:id="rId7"/>
    <p:sldLayoutId id="2147484058" r:id="rId8"/>
    <p:sldLayoutId id="2147484059" r:id="rId9"/>
    <p:sldLayoutId id="2147484060" r:id="rId10"/>
    <p:sldLayoutId id="2147484061" r:id="rId11"/>
    <p:sldLayoutId id="2147484062" r:id="rId12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image" Target="../media/image4.jpe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6.jpg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gi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Chapter 9: Understanding the Atom</a:t>
            </a:r>
            <a:endParaRPr lang="en-US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9967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Thomson’s Atomic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sz="half" idx="2"/>
          </p:nvPr>
        </p:nvSpPr>
        <p:spPr>
          <a:xfrm>
            <a:off x="533398" y="1787855"/>
            <a:ext cx="4079545" cy="4671001"/>
          </a:xfrm>
        </p:spPr>
        <p:txBody>
          <a:bodyPr>
            <a:noAutofit/>
          </a:bodyPr>
          <a:lstStyle/>
          <a:p>
            <a:r>
              <a:rPr lang="en-US" sz="2600" dirty="0" smtClean="0"/>
              <a:t>It contains both positive and negative charges.</a:t>
            </a:r>
          </a:p>
          <a:p>
            <a:endParaRPr lang="en-US" sz="2600" dirty="0" smtClean="0"/>
          </a:p>
          <a:p>
            <a:r>
              <a:rPr lang="en-US" sz="2600" dirty="0" smtClean="0"/>
              <a:t>It contains a positively charged sphere with negatively charged electrons within it.</a:t>
            </a:r>
          </a:p>
          <a:p>
            <a:endParaRPr lang="en-US" sz="2600" dirty="0" smtClean="0"/>
          </a:p>
          <a:p>
            <a:r>
              <a:rPr lang="en-US" sz="2600" dirty="0" smtClean="0"/>
              <a:t>Similar to a chocolate chip cookie</a:t>
            </a:r>
          </a:p>
        </p:txBody>
      </p:sp>
      <p:pic>
        <p:nvPicPr>
          <p:cNvPr id="5" name="Picture Placeholder 4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-22700" b="-22700"/>
          <a:stretch>
            <a:fillRect/>
          </a:stretch>
        </p:blipFill>
        <p:spPr>
          <a:xfrm>
            <a:off x="5091113" y="358775"/>
            <a:ext cx="3657600" cy="5318125"/>
          </a:xfrm>
        </p:spPr>
      </p:pic>
    </p:spTree>
    <p:extLst>
      <p:ext uri="{BB962C8B-B14F-4D97-AF65-F5344CB8AC3E}">
        <p14:creationId xmlns:p14="http://schemas.microsoft.com/office/powerpoint/2010/main" val="2602555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Rutherford- Discovering the Nucleus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Ernest Rutherford was a student of Thomson.</a:t>
            </a:r>
          </a:p>
          <a:p>
            <a:r>
              <a:rPr lang="en-US" sz="2800" dirty="0" smtClean="0"/>
              <a:t>Rutherford’s students tested Thomson’s atomic model and discovered another surprise.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1803701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Rutherford’s Predicted Result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626" y="1444532"/>
            <a:ext cx="8710275" cy="5120544"/>
          </a:xfrm>
        </p:spPr>
        <p:txBody>
          <a:bodyPr>
            <a:noAutofit/>
          </a:bodyPr>
          <a:lstStyle/>
          <a:p>
            <a:r>
              <a:rPr lang="en-US" sz="2600" dirty="0" smtClean="0"/>
              <a:t>Students expected the path of the alpha particle to travel straight through the foil without changing direction.</a:t>
            </a:r>
          </a:p>
          <a:p>
            <a:r>
              <a:rPr lang="en-US" sz="2600" dirty="0" smtClean="0"/>
              <a:t>Reasons why?</a:t>
            </a:r>
          </a:p>
          <a:p>
            <a:pPr lvl="1"/>
            <a:r>
              <a:rPr lang="en-US" sz="2600" dirty="0" smtClean="0"/>
              <a:t>Alpha particles are dense and positively charged</a:t>
            </a:r>
          </a:p>
          <a:p>
            <a:pPr lvl="2"/>
            <a:r>
              <a:rPr lang="en-US" sz="2600" dirty="0" smtClean="0"/>
              <a:t>Another dense particle would be needed to change its path</a:t>
            </a:r>
          </a:p>
          <a:p>
            <a:pPr lvl="1"/>
            <a:r>
              <a:rPr lang="en-US" sz="2600" dirty="0" smtClean="0"/>
              <a:t>The atom is too spread out and not dense enough to change the path of the alpha particle</a:t>
            </a:r>
          </a:p>
          <a:p>
            <a:pPr lvl="1"/>
            <a:r>
              <a:rPr lang="en-US" sz="2600" dirty="0" smtClean="0"/>
              <a:t>Electrons do not have enough mass to affect the path either</a:t>
            </a:r>
          </a:p>
        </p:txBody>
      </p:sp>
    </p:spTree>
    <p:extLst>
      <p:ext uri="{BB962C8B-B14F-4D97-AF65-F5344CB8AC3E}">
        <p14:creationId xmlns:p14="http://schemas.microsoft.com/office/powerpoint/2010/main" val="21577812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Gold Foil Experiment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The students placed a source of alpha particles near gold foil. </a:t>
            </a:r>
          </a:p>
          <a:p>
            <a:r>
              <a:rPr lang="en-US" sz="2800" dirty="0" smtClean="0"/>
              <a:t>A screen surrounded the gold foil.</a:t>
            </a:r>
          </a:p>
          <a:p>
            <a:r>
              <a:rPr lang="en-US" sz="2800" dirty="0" smtClean="0"/>
              <a:t>You could determine the path of the alpha particles by looking at the spot on the screen.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88413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Surprising Result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Most of the particles did travel in a straight path through the foil (what was expected). </a:t>
            </a:r>
          </a:p>
          <a:p>
            <a:r>
              <a:rPr lang="en-US" sz="2800" dirty="0" smtClean="0"/>
              <a:t>Some bounced off to the side.</a:t>
            </a:r>
          </a:p>
          <a:p>
            <a:r>
              <a:rPr lang="en-US" sz="2800" dirty="0" smtClean="0"/>
              <a:t>The alpha particles must have hit something dense and positively charged inside the nucleus.</a:t>
            </a:r>
          </a:p>
          <a:p>
            <a:r>
              <a:rPr lang="en-US" sz="2800" dirty="0" smtClean="0"/>
              <a:t>Thomson’s model had to be altered.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9456664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Rutherford’s Atomic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970" y="1600200"/>
            <a:ext cx="8781817" cy="5036429"/>
          </a:xfrm>
        </p:spPr>
        <p:txBody>
          <a:bodyPr>
            <a:noAutofit/>
          </a:bodyPr>
          <a:lstStyle/>
          <a:p>
            <a:r>
              <a:rPr lang="en-US" sz="2800" dirty="0" smtClean="0"/>
              <a:t>Rutherford made a few conclusion:</a:t>
            </a:r>
          </a:p>
          <a:p>
            <a:pPr lvl="1"/>
            <a:r>
              <a:rPr lang="en-US" sz="2800" dirty="0" smtClean="0"/>
              <a:t>Atoms are mostly made up of empty space</a:t>
            </a:r>
          </a:p>
          <a:p>
            <a:pPr lvl="1"/>
            <a:r>
              <a:rPr lang="en-US" sz="2800" dirty="0" smtClean="0"/>
              <a:t>Atom’s mass and positive charge is concentrated in the </a:t>
            </a:r>
            <a:r>
              <a:rPr 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nucleus </a:t>
            </a:r>
            <a:r>
              <a:rPr lang="en-US" sz="2800" dirty="0" smtClean="0"/>
              <a:t>which is a small area in the center of the atom</a:t>
            </a:r>
          </a:p>
          <a:p>
            <a:pPr lvl="1"/>
            <a:r>
              <a:rPr lang="en-US" sz="2800" dirty="0" smtClean="0"/>
              <a:t>The positive charge in the nucleus was made of positively charged particles called </a:t>
            </a:r>
            <a:r>
              <a:rPr 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protons</a:t>
            </a:r>
            <a:r>
              <a:rPr lang="en-US" sz="2800" dirty="0" smtClean="0"/>
              <a:t>.</a:t>
            </a:r>
          </a:p>
          <a:p>
            <a:pPr lvl="1"/>
            <a:r>
              <a:rPr lang="en-US" sz="2800" dirty="0"/>
              <a:t>	</a:t>
            </a:r>
            <a:r>
              <a:rPr lang="en-US" sz="2800" dirty="0" smtClean="0"/>
              <a:t>Negatively charged particles lay </a:t>
            </a:r>
            <a:r>
              <a:rPr lang="en-US" sz="2800" dirty="0"/>
              <a:t> </a:t>
            </a:r>
            <a:r>
              <a:rPr lang="en-US" sz="2800" dirty="0" smtClean="0"/>
              <a:t>surrounding the nucleus amongst the empty space.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390283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Discovering the Neutrons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James Chadwick researched atoms and discovered that the nucleus contains neutrons in addition to protons.</a:t>
            </a:r>
          </a:p>
          <a:p>
            <a:r>
              <a:rPr lang="en-US" sz="2800" dirty="0" smtClean="0"/>
              <a:t>A </a:t>
            </a:r>
            <a:r>
              <a:rPr 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neutron </a:t>
            </a:r>
            <a:r>
              <a:rPr lang="en-US" sz="2800" dirty="0" smtClean="0"/>
              <a:t>is a neutral particle that exists in the nucleus of an atom.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6334267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Bohr’s Atomic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/>
              <a:t>Neils</a:t>
            </a:r>
            <a:r>
              <a:rPr lang="en-US" sz="2800" dirty="0" smtClean="0"/>
              <a:t> Bohr, a student of Rutherford, experimented with hydrogen.</a:t>
            </a:r>
          </a:p>
          <a:p>
            <a:r>
              <a:rPr lang="en-US" sz="2800" dirty="0" smtClean="0"/>
              <a:t>He added electric energy and studied what was released</a:t>
            </a:r>
          </a:p>
          <a:p>
            <a:r>
              <a:rPr lang="en-US" sz="2800" dirty="0" smtClean="0"/>
              <a:t>His experiments led to a revised atomic model.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709716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Electrons in the Bohr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6741" y="1600200"/>
            <a:ext cx="8746046" cy="5107984"/>
          </a:xfrm>
        </p:spPr>
        <p:txBody>
          <a:bodyPr>
            <a:normAutofit/>
          </a:bodyPr>
          <a:lstStyle/>
          <a:p>
            <a:r>
              <a:rPr lang="en-US" sz="2600" dirty="0" smtClean="0"/>
              <a:t>Bohr proposed that electrons move in circular orbits or </a:t>
            </a:r>
            <a:r>
              <a:rPr lang="en-US" sz="2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energy levels </a:t>
            </a:r>
            <a:r>
              <a:rPr lang="en-US" sz="2600" dirty="0" smtClean="0"/>
              <a:t>around the nucleus.</a:t>
            </a:r>
          </a:p>
          <a:p>
            <a:r>
              <a:rPr lang="en-US" sz="2600" dirty="0" smtClean="0"/>
              <a:t>In an energy level, there is a specific amount of energy</a:t>
            </a:r>
          </a:p>
          <a:p>
            <a:pPr lvl="1"/>
            <a:r>
              <a:rPr lang="en-US" sz="2600" dirty="0" smtClean="0"/>
              <a:t>Electrons closer to the nucleus have less energy than electrons farther away from the nucleus</a:t>
            </a:r>
          </a:p>
          <a:p>
            <a:r>
              <a:rPr lang="en-US" sz="2600" dirty="0" smtClean="0"/>
              <a:t>Electrons can gain energy move from a lower energy level to a higher energy level</a:t>
            </a:r>
          </a:p>
          <a:p>
            <a:r>
              <a:rPr lang="en-US" sz="2600" dirty="0" smtClean="0"/>
              <a:t>When they return to the lower energy level, they release energy as light.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266781859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Bohr reasoned that his model was accurate for atoms with one electron. Therefore, it must be correct for atoms with more than one electron.</a:t>
            </a:r>
          </a:p>
          <a:p>
            <a:r>
              <a:rPr lang="en-US" sz="2800" dirty="0" smtClean="0"/>
              <a:t>Electrons do have a certain amount of energy.</a:t>
            </a:r>
          </a:p>
          <a:p>
            <a:r>
              <a:rPr lang="en-US" sz="2800" dirty="0" smtClean="0"/>
              <a:t>However, they are not arranged in circular orbits.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944187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 1: Discovering Parts of an Atom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Vocabulary words: atom, electron, nucleus, proton, neutron, electron cloud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7708888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327278"/>
            <a:ext cx="4079545" cy="1162050"/>
          </a:xfrm>
        </p:spPr>
        <p:txBody>
          <a:bodyPr/>
          <a:lstStyle/>
          <a:p>
            <a:r>
              <a:rPr lang="en-US" dirty="0" smtClean="0"/>
              <a:t>How to Draw Bohr Diagrams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2"/>
          </p:nvPr>
        </p:nvSpPr>
        <p:spPr>
          <a:xfrm>
            <a:off x="533398" y="1489328"/>
            <a:ext cx="4079545" cy="5368672"/>
          </a:xfrm>
        </p:spPr>
        <p:txBody>
          <a:bodyPr>
            <a:noAutofit/>
          </a:bodyPr>
          <a:lstStyle/>
          <a:p>
            <a:r>
              <a:rPr lang="en-US" sz="2200" dirty="0" smtClean="0"/>
              <a:t>1 level holds 2 electrons</a:t>
            </a:r>
          </a:p>
          <a:p>
            <a:r>
              <a:rPr lang="en-US" sz="2200" dirty="0" smtClean="0"/>
              <a:t>2 level holds 8 electrons</a:t>
            </a:r>
          </a:p>
          <a:p>
            <a:r>
              <a:rPr lang="en-US" sz="2200" dirty="0" smtClean="0"/>
              <a:t>3 level holds 8 electrons</a:t>
            </a:r>
          </a:p>
          <a:p>
            <a:endParaRPr lang="en-US" sz="2200" dirty="0"/>
          </a:p>
          <a:p>
            <a:r>
              <a:rPr lang="en-US" sz="2200" dirty="0" smtClean="0"/>
              <a:t>Using the Atomic Number of the element, you must place the electrons in the particular orbit. </a:t>
            </a:r>
          </a:p>
          <a:p>
            <a:endParaRPr lang="en-US" sz="2200" dirty="0"/>
          </a:p>
          <a:p>
            <a:r>
              <a:rPr lang="en-US" sz="2200" dirty="0" smtClean="0"/>
              <a:t>When placing them, start on the right and proceed counter clockwise. Place them one at a time until pairing them is necessary. </a:t>
            </a:r>
            <a:endParaRPr lang="en-US" sz="2200" dirty="0"/>
          </a:p>
        </p:txBody>
      </p:sp>
      <p:pic>
        <p:nvPicPr>
          <p:cNvPr id="4" name="Picture 5" descr="Picture1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6059" b="-26059"/>
          <a:stretch>
            <a:fillRect/>
          </a:stretch>
        </p:blipFill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808080">
                      <a:alpha val="74998"/>
                    </a:srgb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5250748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Lewis Dot Diagram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284" y="1444532"/>
            <a:ext cx="8323267" cy="5141731"/>
          </a:xfrm>
        </p:spPr>
        <p:txBody>
          <a:bodyPr>
            <a:normAutofit lnSpcReduction="10000"/>
          </a:bodyPr>
          <a:lstStyle/>
          <a:p>
            <a:r>
              <a:rPr lang="en-US" sz="2600" dirty="0" smtClean="0"/>
              <a:t>Only concerned with the </a:t>
            </a:r>
            <a:r>
              <a:rPr lang="en-US" sz="2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valence electrons </a:t>
            </a:r>
            <a:r>
              <a:rPr lang="en-US" sz="2600" dirty="0" smtClean="0"/>
              <a:t>or the electrons that land in the outer shell.</a:t>
            </a:r>
          </a:p>
          <a:p>
            <a:pPr lvl="1"/>
            <a:r>
              <a:rPr lang="en-US" sz="2600" dirty="0" smtClean="0"/>
              <a:t>The element’s group can help figuring out how many valence electrons there are.</a:t>
            </a:r>
          </a:p>
          <a:p>
            <a:r>
              <a:rPr lang="en-US" sz="2600" dirty="0" smtClean="0"/>
              <a:t>An element is stable when its outer shell is full.</a:t>
            </a:r>
          </a:p>
          <a:p>
            <a:pPr lvl="1"/>
            <a:r>
              <a:rPr lang="en-US" sz="2600" dirty="0" smtClean="0"/>
              <a:t>How many is that? </a:t>
            </a:r>
          </a:p>
          <a:p>
            <a:pPr lvl="1"/>
            <a:r>
              <a:rPr lang="en-US" sz="2600" dirty="0" smtClean="0"/>
              <a:t>2 or 8</a:t>
            </a:r>
          </a:p>
          <a:p>
            <a:r>
              <a:rPr lang="en-US" sz="2600" dirty="0" smtClean="0"/>
              <a:t>An element is very unstable when its outer shell is not full.</a:t>
            </a:r>
          </a:p>
          <a:p>
            <a:pPr lvl="1"/>
            <a:r>
              <a:rPr lang="en-US" sz="2600" dirty="0" smtClean="0"/>
              <a:t>1 valence electron and 7 valence electron</a:t>
            </a:r>
          </a:p>
          <a:p>
            <a:pPr lvl="2"/>
            <a:r>
              <a:rPr lang="en-US" sz="2600" dirty="0" smtClean="0"/>
              <a:t>Almost full!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134220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Modern Atomic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Electrons form an 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electron cloud</a:t>
            </a:r>
            <a:r>
              <a:rPr 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dirty="0" smtClean="0"/>
              <a:t>which is an area around an atomic nucleus where an electron is most likely to be located.</a:t>
            </a:r>
          </a:p>
          <a:p>
            <a:r>
              <a:rPr lang="en-US" dirty="0" smtClean="0"/>
              <a:t>Electrons are constantly moving around the nucleus but it is hard to know their exact location and speed.</a:t>
            </a:r>
          </a:p>
          <a:p>
            <a:r>
              <a:rPr lang="en-US" dirty="0" smtClean="0"/>
              <a:t>Scientists can only predict a particular location.</a:t>
            </a:r>
          </a:p>
          <a:p>
            <a:r>
              <a:rPr lang="en-US" dirty="0" smtClean="0"/>
              <a:t>Figure 10 shows mostly empty space.</a:t>
            </a:r>
          </a:p>
          <a:p>
            <a:pPr lvl="1"/>
            <a:r>
              <a:rPr lang="en-US" dirty="0" smtClean="0"/>
              <a:t>Darker shades are areas where electrons are more likely to be.</a:t>
            </a:r>
          </a:p>
        </p:txBody>
      </p:sp>
    </p:spTree>
    <p:extLst>
      <p:ext uri="{BB962C8B-B14F-4D97-AF65-F5344CB8AC3E}">
        <p14:creationId xmlns:p14="http://schemas.microsoft.com/office/powerpoint/2010/main" val="362528085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Protons and neutrons are made up of smaller particles called quarks.</a:t>
            </a:r>
          </a:p>
          <a:p>
            <a:r>
              <a:rPr lang="en-US" sz="2800" dirty="0" smtClean="0"/>
              <a:t>Electrons are not made of smaller parts.</a:t>
            </a:r>
          </a:p>
          <a:p>
            <a:r>
              <a:rPr lang="en-US" sz="2800" dirty="0" smtClean="0"/>
              <a:t>Six types of quarks</a:t>
            </a:r>
          </a:p>
          <a:p>
            <a:r>
              <a:rPr lang="en-US" sz="2800" dirty="0" smtClean="0"/>
              <a:t>The current model of the atom may change with new technology that allows new discoveries.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85938134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http://</a:t>
            </a:r>
            <a:r>
              <a:rPr lang="en-US" dirty="0" err="1"/>
              <a:t>www.youtube.com</a:t>
            </a:r>
            <a:r>
              <a:rPr lang="en-US" dirty="0"/>
              <a:t>/</a:t>
            </a:r>
            <a:r>
              <a:rPr lang="en-US" dirty="0" err="1"/>
              <a:t>watch?v</a:t>
            </a:r>
            <a:r>
              <a:rPr lang="en-US" dirty="0"/>
              <a:t>=ulyopnxjAZ8</a:t>
            </a:r>
          </a:p>
        </p:txBody>
      </p:sp>
    </p:spTree>
    <p:extLst>
      <p:ext uri="{BB962C8B-B14F-4D97-AF65-F5344CB8AC3E}">
        <p14:creationId xmlns:p14="http://schemas.microsoft.com/office/powerpoint/2010/main" val="188393827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group and period table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6675" b="-16675"/>
          <a:stretch>
            <a:fillRect/>
          </a:stretch>
        </p:blipFill>
        <p:spPr>
          <a:xfrm>
            <a:off x="549275" y="1600200"/>
            <a:ext cx="8042275" cy="4343400"/>
          </a:xfrm>
        </p:spPr>
      </p:pic>
    </p:spTree>
    <p:extLst>
      <p:ext uri="{BB962C8B-B14F-4D97-AF65-F5344CB8AC3E}">
        <p14:creationId xmlns:p14="http://schemas.microsoft.com/office/powerpoint/2010/main" val="362765290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 Two: Protons, Neutrons, and Electrons- How Atoms Differ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49316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Parts of the Atom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Protons and neutrons have about the same mass.</a:t>
            </a:r>
          </a:p>
          <a:p>
            <a:r>
              <a:rPr lang="en-US" sz="2800" dirty="0" smtClean="0"/>
              <a:t>The mass of electrons is smaller than the mass of protons or neutrons.</a:t>
            </a:r>
          </a:p>
          <a:p>
            <a:pPr lvl="1"/>
            <a:r>
              <a:rPr lang="en-US" sz="2800" dirty="0" smtClean="0"/>
              <a:t>Therefore, the mass of an atom is mainly found in the nucleus. </a:t>
            </a:r>
          </a:p>
          <a:p>
            <a:r>
              <a:rPr lang="en-US" sz="2800" dirty="0" smtClean="0"/>
              <a:t>The number of these particles are different for different types of atoms.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84437352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Different Elements-Protons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0286" y="1600200"/>
            <a:ext cx="8617857" cy="4840513"/>
          </a:xfrm>
        </p:spPr>
        <p:txBody>
          <a:bodyPr>
            <a:normAutofit/>
          </a:bodyPr>
          <a:lstStyle/>
          <a:p>
            <a:r>
              <a:rPr lang="en-US" sz="2600" dirty="0" smtClean="0"/>
              <a:t>An element made from atoms that have the same number of protons.</a:t>
            </a:r>
          </a:p>
          <a:p>
            <a:r>
              <a:rPr lang="en-US" sz="2600" dirty="0" smtClean="0"/>
              <a:t>The number of protons in an atom of an element is the element’s atomic number.</a:t>
            </a:r>
          </a:p>
          <a:p>
            <a:r>
              <a:rPr lang="en-US" sz="2600" dirty="0" smtClean="0"/>
              <a:t>The AN is the whole number listed with each element on the periodic table.</a:t>
            </a:r>
          </a:p>
          <a:p>
            <a:r>
              <a:rPr lang="en-US" sz="2600" dirty="0" smtClean="0"/>
              <a:t>What makes an atom of one element different from an atom of another element?</a:t>
            </a:r>
          </a:p>
          <a:p>
            <a:pPr lvl="1"/>
            <a:r>
              <a:rPr lang="en-US" sz="2600" dirty="0" smtClean="0"/>
              <a:t>They contain different number of protons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573913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Different Elements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Neutral atoms of different elements also have different number of electrons.</a:t>
            </a:r>
          </a:p>
          <a:p>
            <a:r>
              <a:rPr lang="en-US" sz="2800" dirty="0" smtClean="0"/>
              <a:t>The number of electrons equals the number of protons.</a:t>
            </a:r>
          </a:p>
          <a:p>
            <a:pPr lvl="1"/>
            <a:r>
              <a:rPr lang="en-US" sz="2800" dirty="0" smtClean="0"/>
              <a:t>The number of positive charges equals the number of negative charges</a:t>
            </a:r>
          </a:p>
          <a:p>
            <a:pPr lvl="1"/>
            <a:r>
              <a:rPr lang="en-US" sz="2800" dirty="0" smtClean="0"/>
              <a:t>Therefore, the atom is neutral.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967522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Early Ideas About Matter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32512" y="1444532"/>
            <a:ext cx="8674504" cy="5174209"/>
          </a:xfrm>
        </p:spPr>
        <p:txBody>
          <a:bodyPr>
            <a:normAutofit/>
          </a:bodyPr>
          <a:lstStyle/>
          <a:p>
            <a:r>
              <a:rPr lang="en-US" sz="3000" dirty="0" smtClean="0"/>
              <a:t>2,000 years ago, Greek philosophers thought that all matter is made of only four elements- fire, water, air, and earth.</a:t>
            </a:r>
          </a:p>
          <a:p>
            <a:r>
              <a:rPr lang="en-US" sz="3000" dirty="0" smtClean="0"/>
              <a:t>They were not able to test the ideas because the scientific tools and methods were not developed yet.</a:t>
            </a:r>
          </a:p>
          <a:p>
            <a:pPr lvl="1"/>
            <a:r>
              <a:rPr lang="en-US" sz="3000" dirty="0" smtClean="0"/>
              <a:t>Most influential philosophers ideas were accepted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608474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Neutrons and Isotopes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3286" y="1444532"/>
            <a:ext cx="8672285" cy="5163255"/>
          </a:xfrm>
        </p:spPr>
        <p:txBody>
          <a:bodyPr>
            <a:noAutofit/>
          </a:bodyPr>
          <a:lstStyle/>
          <a:p>
            <a:r>
              <a:rPr lang="en-US" sz="2600" dirty="0" smtClean="0"/>
              <a:t>Atoms of the same element have the same number of protons.</a:t>
            </a:r>
          </a:p>
          <a:p>
            <a:r>
              <a:rPr lang="en-US" sz="2600" dirty="0" smtClean="0"/>
              <a:t>However, atoms of the same element have different number of neutrons.</a:t>
            </a:r>
          </a:p>
          <a:p>
            <a:pPr lvl="1"/>
            <a:r>
              <a:rPr lang="en-US" sz="2600" dirty="0" smtClean="0"/>
              <a:t>For example, Carbon has six protons but can have six, seven, or eight neutrons.</a:t>
            </a:r>
          </a:p>
          <a:p>
            <a:pPr lvl="2"/>
            <a:r>
              <a:rPr lang="en-US" sz="2600" dirty="0" smtClean="0"/>
              <a:t>These are called </a:t>
            </a:r>
            <a:r>
              <a:rPr lang="en-US" sz="2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isotopes</a:t>
            </a:r>
            <a:r>
              <a:rPr lang="en-US" sz="2600" dirty="0" smtClean="0"/>
              <a:t>.</a:t>
            </a:r>
            <a:endParaRPr lang="en-US" sz="2600" dirty="0"/>
          </a:p>
          <a:p>
            <a:pPr lvl="2"/>
            <a:r>
              <a:rPr lang="en-US" sz="2600" dirty="0" smtClean="0"/>
              <a:t>Most elements have isotopes. </a:t>
            </a:r>
          </a:p>
          <a:p>
            <a:pPr lvl="2"/>
            <a:r>
              <a:rPr lang="en-US" sz="2600" dirty="0" smtClean="0"/>
              <a:t>An isotope is written with the element name followed by the mass number.</a:t>
            </a:r>
          </a:p>
          <a:p>
            <a:pPr lvl="3"/>
            <a:r>
              <a:rPr lang="en-US" sz="2600" dirty="0" smtClean="0"/>
              <a:t>Carbon-12</a:t>
            </a:r>
          </a:p>
        </p:txBody>
      </p:sp>
    </p:spTree>
    <p:extLst>
      <p:ext uri="{BB962C8B-B14F-4D97-AF65-F5344CB8AC3E}">
        <p14:creationId xmlns:p14="http://schemas.microsoft.com/office/powerpoint/2010/main" val="4220634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Protons, Neutrons, and Mass Number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The Mass Number of an atom is the sum of the number of protons and neutrons in an atom. </a:t>
            </a:r>
          </a:p>
          <a:p>
            <a:endParaRPr lang="en-US" sz="2800" dirty="0"/>
          </a:p>
          <a:p>
            <a:r>
              <a:rPr lang="en-US" sz="2800" dirty="0" smtClean="0"/>
              <a:t>Mass Number= protons + neutrons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1041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Average Atomic Mass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5856" y="1444532"/>
            <a:ext cx="8690429" cy="5086897"/>
          </a:xfrm>
        </p:spPr>
        <p:txBody>
          <a:bodyPr>
            <a:noAutofit/>
          </a:bodyPr>
          <a:lstStyle/>
          <a:p>
            <a:r>
              <a:rPr lang="en-US" sz="2600" dirty="0" smtClean="0"/>
              <a:t>The </a:t>
            </a:r>
            <a:r>
              <a:rPr lang="en-US" sz="2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average atomic mass </a:t>
            </a:r>
            <a:r>
              <a:rPr lang="en-US" sz="2600" dirty="0" smtClean="0"/>
              <a:t>of an element is the average mass of the element’s isotopes, weighted according to the abundance of each isotope. </a:t>
            </a:r>
          </a:p>
          <a:p>
            <a:r>
              <a:rPr lang="en-US" sz="2600" dirty="0" smtClean="0"/>
              <a:t>Table 3 shows three isotopes of carbon. Why isn’t the average 13 since the average of 12,13,&amp; 14 is  13?</a:t>
            </a:r>
          </a:p>
          <a:p>
            <a:r>
              <a:rPr lang="en-US" sz="2600" dirty="0" smtClean="0"/>
              <a:t>The average AM is weighted bases on how much of each isotope is present on Earth. Most of Earth’s carbon is carbon-12 which is why the AM 12.01.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1729596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Radioactivity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4000" y="1444532"/>
            <a:ext cx="8599714" cy="5105039"/>
          </a:xfrm>
        </p:spPr>
        <p:txBody>
          <a:bodyPr>
            <a:normAutofit/>
          </a:bodyPr>
          <a:lstStyle/>
          <a:p>
            <a:r>
              <a:rPr lang="en-US" sz="2800" dirty="0" smtClean="0"/>
              <a:t>Pierre and Marie Curie discovered that the radiation released by uranium was made of energy and particles.</a:t>
            </a:r>
          </a:p>
          <a:p>
            <a:r>
              <a:rPr lang="en-US" sz="2800" dirty="0" smtClean="0"/>
              <a:t>This radiation came from the nuclei of the uranium atom.</a:t>
            </a:r>
          </a:p>
          <a:p>
            <a:r>
              <a:rPr lang="en-US" sz="2800" dirty="0" smtClean="0"/>
              <a:t>The number of protons in one atom of uranium changes.</a:t>
            </a:r>
          </a:p>
          <a:p>
            <a:r>
              <a:rPr lang="en-US" sz="2800" dirty="0" smtClean="0"/>
              <a:t>When uranium releases radiation, it changes to a different element.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8601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Decay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3286" y="1444532"/>
            <a:ext cx="8781143" cy="5195754"/>
          </a:xfrm>
        </p:spPr>
        <p:txBody>
          <a:bodyPr>
            <a:noAutofit/>
          </a:bodyPr>
          <a:lstStyle/>
          <a:p>
            <a:r>
              <a:rPr lang="en-US" sz="2600" dirty="0" smtClean="0"/>
              <a:t>Radioactive elements contain unstable nuclei.(does not hold together well)</a:t>
            </a:r>
          </a:p>
          <a:p>
            <a:pPr lvl="1"/>
            <a:r>
              <a:rPr lang="en-US" sz="2600" dirty="0" smtClean="0"/>
              <a:t>They undergo nuclear reactions that form atoms of different AN or AM.</a:t>
            </a:r>
          </a:p>
          <a:p>
            <a:r>
              <a:rPr lang="en-US" sz="2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Nuclear decay </a:t>
            </a:r>
            <a:r>
              <a:rPr lang="en-US" sz="2600" dirty="0" smtClean="0"/>
              <a:t>is a process that occurs when an unstable atomic nucleus changes into another more stable nucleus by emitting radiation.</a:t>
            </a:r>
          </a:p>
          <a:p>
            <a:r>
              <a:rPr lang="en-US" sz="2600" dirty="0" smtClean="0"/>
              <a:t>Nuclear decay can produce three different types of radiation by the unstable nucleus</a:t>
            </a:r>
          </a:p>
          <a:p>
            <a:pPr lvl="1"/>
            <a:r>
              <a:rPr lang="en-US" sz="2600" dirty="0" smtClean="0"/>
              <a:t>Alpha particles, beta particles, and gamma rays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3524320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Alpha Decay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5857" y="1444532"/>
            <a:ext cx="8636000" cy="5177611"/>
          </a:xfrm>
        </p:spPr>
        <p:txBody>
          <a:bodyPr>
            <a:normAutofit/>
          </a:bodyPr>
          <a:lstStyle/>
          <a:p>
            <a:r>
              <a:rPr lang="en-US" sz="2800" dirty="0" smtClean="0"/>
              <a:t>An </a:t>
            </a:r>
            <a:r>
              <a:rPr 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alpha particle </a:t>
            </a:r>
            <a:r>
              <a:rPr lang="en-US" sz="2800" dirty="0" smtClean="0"/>
              <a:t>is made of two protons and two neutrons (like a helium nucleus).</a:t>
            </a:r>
          </a:p>
          <a:p>
            <a:r>
              <a:rPr lang="en-US" sz="2800" dirty="0" smtClean="0"/>
              <a:t>When an atom releases an alpha particle, its atomic number decreases by 2 and the mass number by 4. </a:t>
            </a:r>
          </a:p>
          <a:p>
            <a:r>
              <a:rPr lang="en-US" sz="2800" dirty="0" smtClean="0"/>
              <a:t>Alpha particles move fast but they can be stopped by collisions with atoms. </a:t>
            </a:r>
          </a:p>
          <a:p>
            <a:r>
              <a:rPr lang="en-US" sz="2800" dirty="0" smtClean="0"/>
              <a:t>It can cause injury like a burn</a:t>
            </a:r>
          </a:p>
          <a:p>
            <a:r>
              <a:rPr lang="en-US" sz="2800" dirty="0" smtClean="0"/>
              <a:t>A shield can be foil or paper.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028712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Beta Decay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4532"/>
            <a:ext cx="8908143" cy="5141325"/>
          </a:xfrm>
        </p:spPr>
        <p:txBody>
          <a:bodyPr>
            <a:noAutofit/>
          </a:bodyPr>
          <a:lstStyle/>
          <a:p>
            <a:r>
              <a:rPr lang="en-US" sz="2800" dirty="0" smtClean="0"/>
              <a:t>A neutron in an atom changes into a proton and high-energy electron called a </a:t>
            </a:r>
            <a:r>
              <a:rPr 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beta particle</a:t>
            </a:r>
            <a:r>
              <a:rPr lang="en-US" sz="2800" dirty="0" smtClean="0"/>
              <a:t>.</a:t>
            </a:r>
          </a:p>
          <a:p>
            <a:r>
              <a:rPr lang="en-US" sz="2800" dirty="0" smtClean="0"/>
              <a:t>The new proton becomes part of the nucleus and the beta particle (electron) is released.</a:t>
            </a:r>
          </a:p>
          <a:p>
            <a:r>
              <a:rPr lang="en-US" sz="2800" dirty="0" smtClean="0"/>
              <a:t>The AN increases by 1 because it has gained a proton. </a:t>
            </a:r>
          </a:p>
          <a:p>
            <a:r>
              <a:rPr lang="en-US" sz="2800" dirty="0" smtClean="0"/>
              <a:t>They travel faster than alpha particles.</a:t>
            </a:r>
          </a:p>
          <a:p>
            <a:r>
              <a:rPr lang="en-US" sz="2800" dirty="0" smtClean="0"/>
              <a:t>They can travel through the human body and damage its cells.</a:t>
            </a:r>
          </a:p>
        </p:txBody>
      </p:sp>
    </p:spTree>
    <p:extLst>
      <p:ext uri="{BB962C8B-B14F-4D97-AF65-F5344CB8AC3E}">
        <p14:creationId xmlns:p14="http://schemas.microsoft.com/office/powerpoint/2010/main" val="135670868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Gamma Decay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0286" y="1444532"/>
            <a:ext cx="8545285" cy="5105039"/>
          </a:xfrm>
        </p:spPr>
        <p:txBody>
          <a:bodyPr>
            <a:noAutofit/>
          </a:bodyPr>
          <a:lstStyle/>
          <a:p>
            <a:r>
              <a:rPr lang="en-US" sz="2800" dirty="0" smtClean="0"/>
              <a:t>They do not contain particles, but they do contain a lot of energy.</a:t>
            </a:r>
          </a:p>
          <a:p>
            <a:r>
              <a:rPr lang="en-US" sz="2800" dirty="0" smtClean="0"/>
              <a:t>Similar to x-rays</a:t>
            </a:r>
          </a:p>
          <a:p>
            <a:r>
              <a:rPr lang="en-US" sz="2800" dirty="0" smtClean="0"/>
              <a:t>It does not cause a change in either MN or the AN.</a:t>
            </a:r>
          </a:p>
          <a:p>
            <a:r>
              <a:rPr lang="en-US" sz="2800" dirty="0" smtClean="0"/>
              <a:t>The energy releases is penetrating.</a:t>
            </a:r>
          </a:p>
          <a:p>
            <a:pPr lvl="1"/>
            <a:r>
              <a:rPr lang="en-US" sz="2800" dirty="0" smtClean="0"/>
              <a:t>It can pass through thin sheets of lead</a:t>
            </a:r>
          </a:p>
          <a:p>
            <a:r>
              <a:rPr lang="en-US" sz="2800" dirty="0" smtClean="0"/>
              <a:t>They can pass right through a human body and cause severe damage to cells.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1247960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533399" y="284068"/>
            <a:ext cx="3313982" cy="992641"/>
          </a:xfrm>
        </p:spPr>
        <p:txBody>
          <a:bodyPr/>
          <a:lstStyle/>
          <a:p>
            <a:r>
              <a:rPr lang="en-US" dirty="0" smtClean="0"/>
              <a:t>Sources of Radiation</a:t>
            </a:r>
            <a:endParaRPr lang="en-US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276"/>
          <a:stretch/>
        </p:blipFill>
        <p:spPr>
          <a:xfrm>
            <a:off x="4373879" y="1052422"/>
            <a:ext cx="4724176" cy="3899139"/>
          </a:xfrm>
        </p:spPr>
      </p:pic>
      <p:sp>
        <p:nvSpPr>
          <p:cNvPr id="7" name="Text Placeholder 6"/>
          <p:cNvSpPr>
            <a:spLocks noGrp="1"/>
          </p:cNvSpPr>
          <p:nvPr>
            <p:ph type="body" sz="half" idx="2"/>
          </p:nvPr>
        </p:nvSpPr>
        <p:spPr>
          <a:xfrm>
            <a:off x="189781" y="1431985"/>
            <a:ext cx="4037162" cy="4986068"/>
          </a:xfrm>
        </p:spPr>
        <p:txBody>
          <a:bodyPr>
            <a:normAutofit/>
          </a:bodyPr>
          <a:lstStyle/>
          <a:p>
            <a:pPr marL="342900" indent="-342900">
              <a:buAutoNum type="arabicParenR"/>
            </a:pPr>
            <a:r>
              <a:rPr lang="en-US" sz="2400" dirty="0" smtClean="0"/>
              <a:t>This decay consists of two protons and two neutrons.</a:t>
            </a:r>
          </a:p>
          <a:p>
            <a:pPr marL="342900" indent="-342900">
              <a:buAutoNum type="arabicParenR"/>
            </a:pPr>
            <a:r>
              <a:rPr lang="en-US" sz="2400" dirty="0" smtClean="0"/>
              <a:t>This decay is similar to an x-ray.</a:t>
            </a:r>
          </a:p>
          <a:p>
            <a:pPr marL="342900" indent="-342900">
              <a:buAutoNum type="arabicParenR"/>
            </a:pPr>
            <a:r>
              <a:rPr lang="en-US" sz="2400" dirty="0" smtClean="0"/>
              <a:t>This decay emits a high-energy electron.</a:t>
            </a:r>
          </a:p>
          <a:p>
            <a:pPr marL="342900" indent="-342900">
              <a:buAutoNum type="arabicParenR"/>
            </a:pPr>
            <a:r>
              <a:rPr lang="en-US" sz="2400" dirty="0" smtClean="0"/>
              <a:t>In this decay the mass number decreases by 4. </a:t>
            </a:r>
          </a:p>
          <a:p>
            <a:pPr marL="342900" indent="-342900">
              <a:buAutoNum type="arabicParenR"/>
            </a:pPr>
            <a:r>
              <a:rPr lang="en-US" sz="2400" dirty="0" smtClean="0"/>
              <a:t>In this decay, the atomic number increases by 1.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13095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96887" y="5248920"/>
            <a:ext cx="8042276" cy="1336956"/>
          </a:xfrm>
        </p:spPr>
        <p:txBody>
          <a:bodyPr/>
          <a:lstStyle/>
          <a:p>
            <a:r>
              <a:rPr lang="en-US" sz="2800" dirty="0" smtClean="0"/>
              <a:t>Why isn’t Alpha and Beta decay on the electromagnetic spectrum? What is different between Alpha and beta versus Gamma?</a:t>
            </a:r>
            <a:endParaRPr lang="en-US" sz="28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7950" y="449263"/>
            <a:ext cx="9251950" cy="4565650"/>
          </a:xfrm>
        </p:spPr>
      </p:pic>
    </p:spTree>
    <p:extLst>
      <p:ext uri="{BB962C8B-B14F-4D97-AF65-F5344CB8AC3E}">
        <p14:creationId xmlns:p14="http://schemas.microsoft.com/office/powerpoint/2010/main" val="15323102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Aristotle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084" y="1600200"/>
            <a:ext cx="8763931" cy="4964875"/>
          </a:xfrm>
        </p:spPr>
        <p:txBody>
          <a:bodyPr>
            <a:noAutofit/>
          </a:bodyPr>
          <a:lstStyle/>
          <a:p>
            <a:r>
              <a:rPr lang="en-US" sz="2800" dirty="0" smtClean="0"/>
              <a:t>He did not believe that empty space exists.</a:t>
            </a:r>
          </a:p>
          <a:p>
            <a:r>
              <a:rPr lang="en-US" sz="2800" dirty="0" smtClean="0"/>
              <a:t>He believed that all matter is made of fire, water, air, and earth.</a:t>
            </a:r>
          </a:p>
          <a:p>
            <a:r>
              <a:rPr lang="en-US" sz="2800" dirty="0" smtClean="0"/>
              <a:t>Because he was so influential, his ideas were accepted.</a:t>
            </a:r>
          </a:p>
          <a:p>
            <a:r>
              <a:rPr lang="en-US" sz="2800" dirty="0"/>
              <a:t>Democritus (460-370 B.C.) was a philosopher who challenged that idea of matter.</a:t>
            </a:r>
          </a:p>
          <a:p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38224190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Ions- Gaining and Losing Electrons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When electrons are added to or removed from an atom, that atom becomes an </a:t>
            </a:r>
            <a:r>
              <a:rPr lang="en-US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ion</a:t>
            </a:r>
            <a:r>
              <a:rPr lang="en-US" sz="2800" dirty="0" smtClean="0"/>
              <a:t>.</a:t>
            </a:r>
          </a:p>
          <a:p>
            <a:pPr lvl="1"/>
            <a:r>
              <a:rPr lang="en-US" sz="2800" dirty="0" smtClean="0"/>
              <a:t>An ion is an atom that is no longer neutral because it has gained or lost electrons.</a:t>
            </a:r>
          </a:p>
        </p:txBody>
      </p:sp>
    </p:spTree>
    <p:extLst>
      <p:ext uri="{BB962C8B-B14F-4D97-AF65-F5344CB8AC3E}">
        <p14:creationId xmlns:p14="http://schemas.microsoft.com/office/powerpoint/2010/main" val="406634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Positive 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An atom loses an electron.</a:t>
            </a:r>
          </a:p>
          <a:p>
            <a:r>
              <a:rPr lang="en-US" sz="2800" dirty="0" smtClean="0"/>
              <a:t>It has more protons that electrons.</a:t>
            </a:r>
          </a:p>
          <a:p>
            <a:r>
              <a:rPr lang="en-US" sz="2800" dirty="0" smtClean="0"/>
              <a:t>Therefore, it has a positive charge.</a:t>
            </a:r>
          </a:p>
          <a:p>
            <a:r>
              <a:rPr lang="en-US" sz="2800" dirty="0" smtClean="0"/>
              <a:t>It can be called a positive ion or a </a:t>
            </a:r>
            <a:r>
              <a:rPr lang="en-US" sz="2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cation</a:t>
            </a:r>
            <a:r>
              <a:rPr lang="en-US" sz="2800" dirty="0" smtClean="0"/>
              <a:t>.</a:t>
            </a:r>
          </a:p>
          <a:p>
            <a:r>
              <a:rPr lang="en-US" sz="2800" dirty="0" smtClean="0"/>
              <a:t>It is represented by the element symbol followed by an exponent plus sign (Na</a:t>
            </a:r>
            <a:r>
              <a:rPr lang="en-US" sz="2800" baseline="30000" dirty="0" smtClean="0"/>
              <a:t>+</a:t>
            </a:r>
            <a:r>
              <a:rPr lang="en-US" sz="2800" dirty="0" smtClean="0"/>
              <a:t>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39408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Negative 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7474" y="1600201"/>
            <a:ext cx="8757767" cy="43434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An atom gains electrons.</a:t>
            </a:r>
          </a:p>
          <a:p>
            <a:r>
              <a:rPr lang="en-US" sz="2800" dirty="0" smtClean="0"/>
              <a:t>It has more electrons than protons.</a:t>
            </a:r>
          </a:p>
          <a:p>
            <a:r>
              <a:rPr lang="en-US" sz="2800" dirty="0" smtClean="0"/>
              <a:t>It has a negative charge.</a:t>
            </a:r>
          </a:p>
          <a:p>
            <a:r>
              <a:rPr lang="en-US" sz="2800" dirty="0" smtClean="0"/>
              <a:t>An atom with a negative charge is called a negative ion or an </a:t>
            </a:r>
            <a:r>
              <a:rPr 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anion</a:t>
            </a:r>
            <a:r>
              <a:rPr lang="en-US" sz="2800" dirty="0" smtClean="0"/>
              <a:t>. </a:t>
            </a:r>
          </a:p>
          <a:p>
            <a:r>
              <a:rPr lang="en-US" sz="2800" dirty="0" smtClean="0"/>
              <a:t>It is represent by the element’s symbol followed by a subscript negative sign (F</a:t>
            </a:r>
            <a:r>
              <a:rPr lang="en-US" sz="2800" baseline="30000" dirty="0" smtClean="0"/>
              <a:t>_</a:t>
            </a:r>
            <a:r>
              <a:rPr lang="en-US" sz="28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550807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Democritus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6169" y="1444532"/>
            <a:ext cx="8656618" cy="5048989"/>
          </a:xfrm>
        </p:spPr>
        <p:txBody>
          <a:bodyPr>
            <a:normAutofit lnSpcReduction="10000"/>
          </a:bodyPr>
          <a:lstStyle/>
          <a:p>
            <a:r>
              <a:rPr lang="en-US" sz="2600" dirty="0" smtClean="0"/>
              <a:t>He believed that matter is made of small, solid objects that cannot be divided, created, or destroyed. </a:t>
            </a:r>
          </a:p>
          <a:p>
            <a:pPr lvl="1"/>
            <a:r>
              <a:rPr lang="en-US" sz="2600" dirty="0" smtClean="0"/>
              <a:t>These are called atoms</a:t>
            </a:r>
          </a:p>
          <a:p>
            <a:r>
              <a:rPr lang="en-US" sz="2600" dirty="0" smtClean="0"/>
              <a:t>He proposed that different types of matter are made up of different types of atoms.</a:t>
            </a:r>
          </a:p>
          <a:p>
            <a:r>
              <a:rPr lang="en-US" sz="2600" dirty="0" smtClean="0"/>
              <a:t>He also proposed that nothing lies between these atoms except empty space.</a:t>
            </a:r>
          </a:p>
          <a:p>
            <a:r>
              <a:rPr lang="en-US" sz="2800" dirty="0"/>
              <a:t>Democritus’s ideas were not studied for more than 2,000 years (and his are similar to what scientists think today).</a:t>
            </a:r>
          </a:p>
        </p:txBody>
      </p:sp>
    </p:spTree>
    <p:extLst>
      <p:ext uri="{BB962C8B-B14F-4D97-AF65-F5344CB8AC3E}">
        <p14:creationId xmlns:p14="http://schemas.microsoft.com/office/powerpoint/2010/main" val="11090093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Atom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6741" y="1600201"/>
            <a:ext cx="8394810" cy="2898260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Today, scientists believe:</a:t>
            </a:r>
          </a:p>
          <a:p>
            <a:pPr lvl="1"/>
            <a:r>
              <a:rPr lang="en-US" sz="2800" dirty="0" smtClean="0"/>
              <a:t>Matter is made of atoms with empty space in between them</a:t>
            </a:r>
          </a:p>
          <a:p>
            <a:r>
              <a:rPr lang="en-US" sz="2800" dirty="0" smtClean="0"/>
              <a:t>An atom cannot be divided into smaller pieces</a:t>
            </a:r>
          </a:p>
          <a:p>
            <a:r>
              <a:rPr lang="en-US" sz="2800" dirty="0" smtClean="0"/>
              <a:t>An </a:t>
            </a:r>
            <a:r>
              <a:rPr 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atom </a:t>
            </a:r>
            <a:r>
              <a:rPr lang="en-US" sz="2800" dirty="0" smtClean="0"/>
              <a:t>is the smallest piece of an element that still represents that element.</a:t>
            </a:r>
          </a:p>
          <a:p>
            <a:pPr marL="349250" lvl="1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88911" y="3917320"/>
            <a:ext cx="3064195" cy="26904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7580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Thomson- Discovering Electrons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628" y="1600201"/>
            <a:ext cx="8692388" cy="5000652"/>
          </a:xfrm>
        </p:spPr>
        <p:txBody>
          <a:bodyPr>
            <a:noAutofit/>
          </a:bodyPr>
          <a:lstStyle/>
          <a:p>
            <a:r>
              <a:rPr lang="en-US" sz="2800" dirty="0" smtClean="0"/>
              <a:t>J.J. Thomson worked with cathode ray tubes</a:t>
            </a:r>
          </a:p>
          <a:p>
            <a:pPr lvl="1"/>
            <a:r>
              <a:rPr lang="en-US" sz="2800" dirty="0" smtClean="0"/>
              <a:t>Neon sign, computer monitor, ATM screen</a:t>
            </a:r>
          </a:p>
          <a:p>
            <a:pPr lvl="1"/>
            <a:r>
              <a:rPr lang="en-US" sz="2800" dirty="0" smtClean="0"/>
              <a:t>A glass tube with pieces of metal called electrodes inside the tube.</a:t>
            </a:r>
          </a:p>
          <a:p>
            <a:pPr lvl="1"/>
            <a:r>
              <a:rPr lang="en-US" sz="2800" dirty="0" smtClean="0"/>
              <a:t>Electrodes are connected to a wire which is connected to a battery</a:t>
            </a:r>
          </a:p>
          <a:p>
            <a:r>
              <a:rPr lang="en-US" sz="2800" dirty="0" smtClean="0"/>
              <a:t>He discovered that if the air was removed and electricity passed through the wires, greenish-colored rays traveled from an electrode to the other end of the tube.</a:t>
            </a:r>
          </a:p>
        </p:txBody>
      </p:sp>
    </p:spTree>
    <p:extLst>
      <p:ext uri="{BB962C8B-B14F-4D97-AF65-F5344CB8AC3E}">
        <p14:creationId xmlns:p14="http://schemas.microsoft.com/office/powerpoint/2010/main" val="23098404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Negative Particles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284" y="1600200"/>
            <a:ext cx="8638732" cy="4803879"/>
          </a:xfrm>
        </p:spPr>
        <p:txBody>
          <a:bodyPr>
            <a:normAutofit/>
          </a:bodyPr>
          <a:lstStyle/>
          <a:p>
            <a:r>
              <a:rPr lang="en-US" sz="2800" dirty="0" smtClean="0"/>
              <a:t>Thomson wanted to know if the rays had an electric charge.</a:t>
            </a:r>
          </a:p>
          <a:p>
            <a:r>
              <a:rPr lang="en-US" sz="2800" dirty="0" smtClean="0"/>
              <a:t>Opposite charges attract; Like charges repel</a:t>
            </a:r>
          </a:p>
          <a:p>
            <a:r>
              <a:rPr lang="en-US" sz="2800" dirty="0" smtClean="0"/>
              <a:t>He placed two plates (+ &amp; -) on opposite sides of the tube.</a:t>
            </a:r>
          </a:p>
          <a:p>
            <a:r>
              <a:rPr lang="en-US" sz="2800" dirty="0" smtClean="0"/>
              <a:t>Rays bent towards the the positive plate and away from the negative plate.</a:t>
            </a:r>
          </a:p>
          <a:p>
            <a:pPr lvl="1"/>
            <a:r>
              <a:rPr lang="en-US" sz="2800" dirty="0" smtClean="0"/>
              <a:t>In conclusion, the cathode rays are negatively charged.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251450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Parts of Atoms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0"/>
            <a:ext cx="8042276" cy="4893321"/>
          </a:xfrm>
        </p:spPr>
        <p:txBody>
          <a:bodyPr>
            <a:noAutofit/>
          </a:bodyPr>
          <a:lstStyle/>
          <a:p>
            <a:r>
              <a:rPr lang="en-US" sz="2800" dirty="0" smtClean="0"/>
              <a:t>These rays were made of particles that were even smaller than atoms.</a:t>
            </a:r>
          </a:p>
          <a:p>
            <a:r>
              <a:rPr lang="en-US" sz="2800" dirty="0" smtClean="0"/>
              <a:t>Thomson concluded that cathode rays were made of small, negatively charged particles. </a:t>
            </a:r>
          </a:p>
          <a:p>
            <a:pPr lvl="1"/>
            <a:r>
              <a:rPr 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Electron </a:t>
            </a:r>
            <a:r>
              <a:rPr lang="en-US" sz="2800" dirty="0" smtClean="0"/>
              <a:t>is a particle with one negative charge.</a:t>
            </a:r>
          </a:p>
          <a:p>
            <a:pPr lvl="1"/>
            <a:r>
              <a:rPr lang="en-US" sz="2800" dirty="0" smtClean="0"/>
              <a:t>Because atoms are neutral, Thomson proposed that atoms also must contain a positive charge that balances the negatively charged electrons.</a:t>
            </a:r>
          </a:p>
        </p:txBody>
      </p:sp>
    </p:spTree>
    <p:extLst>
      <p:ext uri="{BB962C8B-B14F-4D97-AF65-F5344CB8AC3E}">
        <p14:creationId xmlns:p14="http://schemas.microsoft.com/office/powerpoint/2010/main" val="277701320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Summer">
      <a:dk1>
        <a:sysClr val="windowText" lastClr="000000"/>
      </a:dk1>
      <a:lt1>
        <a:sysClr val="window" lastClr="FFFFFF"/>
      </a:lt1>
      <a:dk2>
        <a:srgbClr val="D16207"/>
      </a:dk2>
      <a:lt2>
        <a:srgbClr val="F0B31E"/>
      </a:lt2>
      <a:accent1>
        <a:srgbClr val="51A6C2"/>
      </a:accent1>
      <a:accent2>
        <a:srgbClr val="51C2A9"/>
      </a:accent2>
      <a:accent3>
        <a:srgbClr val="7EC251"/>
      </a:accent3>
      <a:accent4>
        <a:srgbClr val="E1DC53"/>
      </a:accent4>
      <a:accent5>
        <a:srgbClr val="B54721"/>
      </a:accent5>
      <a:accent6>
        <a:srgbClr val="A16BB1"/>
      </a:accent6>
      <a:hlink>
        <a:srgbClr val="A40A06"/>
      </a:hlink>
      <a:folHlink>
        <a:srgbClr val="837F16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4432</TotalTime>
  <Words>2055</Words>
  <Application>Microsoft Macintosh PowerPoint</Application>
  <PresentationFormat>On-screen Show (4:3)</PresentationFormat>
  <Paragraphs>202</Paragraphs>
  <Slides>42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5" baseType="lpstr">
      <vt:lpstr>News Gothic MT</vt:lpstr>
      <vt:lpstr>Wingdings 2</vt:lpstr>
      <vt:lpstr>Breeze</vt:lpstr>
      <vt:lpstr>Chapter 9: Understanding the Atom</vt:lpstr>
      <vt:lpstr>Lesson 1: Discovering Parts of an Atom</vt:lpstr>
      <vt:lpstr>Early Ideas About Matter</vt:lpstr>
      <vt:lpstr>Aristotle</vt:lpstr>
      <vt:lpstr>Democritus</vt:lpstr>
      <vt:lpstr>The Atom</vt:lpstr>
      <vt:lpstr>Thomson- Discovering Electrons</vt:lpstr>
      <vt:lpstr>Negative Particles</vt:lpstr>
      <vt:lpstr>Parts of Atoms</vt:lpstr>
      <vt:lpstr>Thomson’s Atomic Model</vt:lpstr>
      <vt:lpstr>Rutherford- Discovering the Nucleus</vt:lpstr>
      <vt:lpstr>Rutherford’s Predicted Result</vt:lpstr>
      <vt:lpstr>The Gold Foil Experiment</vt:lpstr>
      <vt:lpstr>The Surprising Result</vt:lpstr>
      <vt:lpstr>Rutherford’s Atomic Model</vt:lpstr>
      <vt:lpstr>Discovering the Neutrons</vt:lpstr>
      <vt:lpstr>Bohr’s Atomic Model</vt:lpstr>
      <vt:lpstr>Electrons in the Bohr Model</vt:lpstr>
      <vt:lpstr>Limitations</vt:lpstr>
      <vt:lpstr>How to Draw Bohr Diagrams</vt:lpstr>
      <vt:lpstr>Lewis Dot Diagram</vt:lpstr>
      <vt:lpstr>The Modern Atomic Model</vt:lpstr>
      <vt:lpstr>Quarks</vt:lpstr>
      <vt:lpstr>PowerPoint Presentation</vt:lpstr>
      <vt:lpstr>PowerPoint Presentation</vt:lpstr>
      <vt:lpstr>Lesson Two: Protons, Neutrons, and Electrons- How Atoms Differ</vt:lpstr>
      <vt:lpstr>The Parts of the Atom</vt:lpstr>
      <vt:lpstr>Different Elements-Protons</vt:lpstr>
      <vt:lpstr>Different Elements</vt:lpstr>
      <vt:lpstr>Neutrons and Isotopes</vt:lpstr>
      <vt:lpstr>Protons, Neutrons, and Mass Number</vt:lpstr>
      <vt:lpstr>Average Atomic Mass</vt:lpstr>
      <vt:lpstr>Radioactivity</vt:lpstr>
      <vt:lpstr>Types of Decay</vt:lpstr>
      <vt:lpstr>Alpha Decay</vt:lpstr>
      <vt:lpstr>Beta Decay</vt:lpstr>
      <vt:lpstr>Gamma Decay</vt:lpstr>
      <vt:lpstr>Sources of Radiation</vt:lpstr>
      <vt:lpstr>Why isn’t Alpha and Beta decay on the electromagnetic spectrum? What is different between Alpha and beta versus Gamma?</vt:lpstr>
      <vt:lpstr>Ions- Gaining and Losing Electrons</vt:lpstr>
      <vt:lpstr>Positive Ions</vt:lpstr>
      <vt:lpstr>Negative Ions</vt:lpstr>
    </vt:vector>
  </TitlesOfParts>
  <Company/>
  <LinksUpToDate>false</LinksUpToDate>
  <SharedDoc>false</SharedDoc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9: Understanding the Atom</dc:title>
  <dc:creator>Victoria Pisciotta</dc:creator>
  <cp:lastModifiedBy>victoriapisciotta2@gmail.com</cp:lastModifiedBy>
  <cp:revision>82</cp:revision>
  <dcterms:created xsi:type="dcterms:W3CDTF">2013-03-13T18:18:38Z</dcterms:created>
  <dcterms:modified xsi:type="dcterms:W3CDTF">2016-11-09T19:18:41Z</dcterms:modified>
</cp:coreProperties>
</file>