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/>
    <p:restoredTop sz="94363"/>
  </p:normalViewPr>
  <p:slideViewPr>
    <p:cSldViewPr snapToGrid="0" snapToObjects="1">
      <p:cViewPr varScale="1">
        <p:scale>
          <a:sx n="76" d="100"/>
          <a:sy n="76" d="100"/>
        </p:scale>
        <p:origin x="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E47C31D-6FFC-2D41-A2FB-C4D406316534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28D1D4E-FC44-A24B-A9A2-FA118B5A07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9: Understanding the Atom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4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A6885"/>
                </a:solidFill>
              </a:rPr>
              <a:t>Thomson’s _________________</a:t>
            </a:r>
            <a:endParaRPr lang="en-US" dirty="0">
              <a:solidFill>
                <a:srgbClr val="5A688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4634112"/>
          </a:xfrm>
        </p:spPr>
        <p:txBody>
          <a:bodyPr>
            <a:noAutofit/>
          </a:bodyPr>
          <a:lstStyle/>
          <a:p>
            <a:r>
              <a:rPr lang="en-US" sz="2400" dirty="0" smtClean="0"/>
              <a:t>It contains both positive and negative charges.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It contains a positively charged __________ with negatively charged _____________within it.</a:t>
            </a:r>
          </a:p>
          <a:p>
            <a:endParaRPr lang="en-US" sz="2400" dirty="0" smtClean="0"/>
          </a:p>
          <a:p>
            <a:r>
              <a:rPr lang="en-US" sz="2400" dirty="0" smtClean="0"/>
              <a:t>Similar to a _________________________mixed in cookie dough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22700" b="-22700"/>
          <a:stretch>
            <a:fillRect/>
          </a:stretch>
        </p:blipFill>
        <p:spPr>
          <a:xfrm>
            <a:off x="5091113" y="358775"/>
            <a:ext cx="3657600" cy="5318125"/>
          </a:xfrm>
        </p:spPr>
      </p:pic>
    </p:spTree>
    <p:extLst>
      <p:ext uri="{BB962C8B-B14F-4D97-AF65-F5344CB8AC3E}">
        <p14:creationId xmlns:p14="http://schemas.microsoft.com/office/powerpoint/2010/main" val="71245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Rutherford- Discovering the Nucleus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___________________________ was a student of Thomson.</a:t>
            </a:r>
          </a:p>
          <a:p>
            <a:r>
              <a:rPr lang="en-US" sz="2800" dirty="0" smtClean="0"/>
              <a:t>Rutherford’s students tested Thomson’s atomic model and discovered another surprise.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162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Rutherford’s Predicted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600200"/>
            <a:ext cx="8983030" cy="5125871"/>
          </a:xfrm>
        </p:spPr>
        <p:txBody>
          <a:bodyPr>
            <a:noAutofit/>
          </a:bodyPr>
          <a:lstStyle/>
          <a:p>
            <a:r>
              <a:rPr lang="en-US" sz="2600" dirty="0" smtClean="0"/>
              <a:t>Students expected the path of the alpha particle to travel straight through the foil without changing direction.</a:t>
            </a:r>
          </a:p>
          <a:p>
            <a:r>
              <a:rPr lang="en-US" sz="2600" dirty="0" smtClean="0"/>
              <a:t>Reasons why?</a:t>
            </a:r>
          </a:p>
          <a:p>
            <a:pPr lvl="1"/>
            <a:r>
              <a:rPr lang="en-US" sz="2600" dirty="0" smtClean="0"/>
              <a:t>Alpha particles are ________and _________ charged</a:t>
            </a:r>
          </a:p>
          <a:p>
            <a:pPr lvl="2"/>
            <a:r>
              <a:rPr lang="en-US" sz="2600" dirty="0" smtClean="0"/>
              <a:t>Another dense particle would be needed to change its path</a:t>
            </a:r>
          </a:p>
          <a:p>
            <a:pPr lvl="1"/>
            <a:r>
              <a:rPr lang="en-US" sz="2600" dirty="0" smtClean="0"/>
              <a:t>The atom is too spread out and not dense enough to change the path of the alpha particle</a:t>
            </a:r>
          </a:p>
          <a:p>
            <a:pPr lvl="1"/>
            <a:r>
              <a:rPr lang="en-US" sz="2600" dirty="0" smtClean="0"/>
              <a:t>Electrons do not have enough mass to affect the path either</a:t>
            </a:r>
          </a:p>
        </p:txBody>
      </p:sp>
    </p:spTree>
    <p:extLst>
      <p:ext uri="{BB962C8B-B14F-4D97-AF65-F5344CB8AC3E}">
        <p14:creationId xmlns:p14="http://schemas.microsoft.com/office/powerpoint/2010/main" val="32603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 Foil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students placed a source of ________ ____________ near gold foil. </a:t>
            </a:r>
          </a:p>
          <a:p>
            <a:r>
              <a:rPr lang="en-US" sz="2800" dirty="0" smtClean="0"/>
              <a:t>A screen surrounded the gold foil.</a:t>
            </a:r>
          </a:p>
          <a:p>
            <a:r>
              <a:rPr lang="en-US" sz="2800" dirty="0" smtClean="0"/>
              <a:t>You could determine the path of the alpha particles by looking at the spot on the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3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Surprising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of the particles did travel in a ______________ path through the foil (what was expected). </a:t>
            </a:r>
          </a:p>
          <a:p>
            <a:r>
              <a:rPr lang="en-US" sz="2800" dirty="0" smtClean="0"/>
              <a:t>Some bounced off to the side.</a:t>
            </a:r>
          </a:p>
          <a:p>
            <a:r>
              <a:rPr lang="en-US" sz="2800" dirty="0" smtClean="0"/>
              <a:t>The alpha particles must have hit something ______________and ________________charged inside the nucleus.</a:t>
            </a:r>
          </a:p>
          <a:p>
            <a:r>
              <a:rPr lang="en-US" sz="2800" dirty="0" smtClean="0"/>
              <a:t>Thomson’s model had to be altered.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0281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Rutherford’s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444532"/>
            <a:ext cx="8799702" cy="5084767"/>
          </a:xfrm>
        </p:spPr>
        <p:txBody>
          <a:bodyPr>
            <a:noAutofit/>
          </a:bodyPr>
          <a:lstStyle/>
          <a:p>
            <a:r>
              <a:rPr lang="en-US" sz="2800" dirty="0" smtClean="0"/>
              <a:t>Rutherford made a few conclusion:</a:t>
            </a:r>
          </a:p>
          <a:p>
            <a:pPr lvl="1"/>
            <a:r>
              <a:rPr lang="en-US" sz="2800" dirty="0" smtClean="0"/>
              <a:t>Atoms are mostly made up of _______________</a:t>
            </a:r>
          </a:p>
          <a:p>
            <a:pPr lvl="1"/>
            <a:r>
              <a:rPr lang="en-US" sz="2800" dirty="0" smtClean="0"/>
              <a:t>Atom’s mass and positive charge is concentrated in the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 </a:t>
            </a:r>
            <a:r>
              <a:rPr lang="en-US" sz="2800" dirty="0" smtClean="0"/>
              <a:t>which is a small area in the __________ of the atom</a:t>
            </a:r>
          </a:p>
          <a:p>
            <a:pPr lvl="1"/>
            <a:r>
              <a:rPr lang="en-US" sz="2800" dirty="0" smtClean="0"/>
              <a:t>The positive charge in the nucleus was made of positively charged particles called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	</a:t>
            </a:r>
            <a:r>
              <a:rPr lang="en-US" sz="2800" dirty="0" smtClean="0"/>
              <a:t>Negatively charged particles lay </a:t>
            </a:r>
            <a:r>
              <a:rPr lang="en-US" sz="2800" dirty="0"/>
              <a:t> </a:t>
            </a:r>
            <a:r>
              <a:rPr lang="en-US" sz="2800" dirty="0" smtClean="0"/>
              <a:t>surrounding the nucleus amongst the empty space.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557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Neutrons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_________________________researched atoms and discovered that the nucleus contains neutrons in addition to protons.</a:t>
            </a:r>
          </a:p>
          <a:p>
            <a:r>
              <a:rPr lang="en-US" sz="2800" dirty="0" smtClean="0"/>
              <a:t>A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_____________________</a:t>
            </a:r>
            <a:r>
              <a:rPr lang="en-US" sz="2800" dirty="0" smtClean="0"/>
              <a:t>is a neutral particle that exists in the nucleus of an atom.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193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Bohr’s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____________________ , a student of Rutherford, experimented with hydrogen.</a:t>
            </a:r>
          </a:p>
          <a:p>
            <a:r>
              <a:rPr lang="en-US" sz="2800" dirty="0" smtClean="0"/>
              <a:t>He added electric energy and studied what was released</a:t>
            </a:r>
          </a:p>
          <a:p>
            <a:r>
              <a:rPr lang="en-US" sz="2800" dirty="0" smtClean="0"/>
              <a:t>His experiments led to a revised atomic model.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3953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in the 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2" y="1600201"/>
            <a:ext cx="8710274" cy="4946986"/>
          </a:xfrm>
        </p:spPr>
        <p:txBody>
          <a:bodyPr>
            <a:noAutofit/>
          </a:bodyPr>
          <a:lstStyle/>
          <a:p>
            <a:r>
              <a:rPr lang="en-US" sz="2600" dirty="0" smtClean="0"/>
              <a:t>Bohr proposed that electrons move in circular ______________________________around the nucleus.</a:t>
            </a:r>
          </a:p>
          <a:p>
            <a:r>
              <a:rPr lang="en-US" sz="2600" dirty="0" smtClean="0"/>
              <a:t>In an energy level, there is a specific amount of ___________________</a:t>
            </a:r>
          </a:p>
          <a:p>
            <a:pPr lvl="1"/>
            <a:r>
              <a:rPr lang="en-US" sz="2600" dirty="0" smtClean="0"/>
              <a:t>Electrons closer to the nucleus have _____ energy than electrons farther away from the nucleus</a:t>
            </a:r>
          </a:p>
          <a:p>
            <a:r>
              <a:rPr lang="en-US" sz="2600" dirty="0" smtClean="0"/>
              <a:t>Electrons can gain energy move from a lower energy level to a higher energy level</a:t>
            </a:r>
          </a:p>
          <a:p>
            <a:r>
              <a:rPr lang="en-US" sz="2600" dirty="0" smtClean="0"/>
              <a:t>When they return to the lower energy level, they release energy as _______________.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7699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Bohr reasoned that his model was accurate for atoms with one electron. Therefore, it must be correct for atoms with more than one electron.</a:t>
            </a:r>
          </a:p>
          <a:p>
            <a:r>
              <a:rPr lang="en-US" sz="2800" dirty="0" smtClean="0"/>
              <a:t>Electrons do have a certain amount of ____________.</a:t>
            </a:r>
          </a:p>
          <a:p>
            <a:r>
              <a:rPr lang="en-US" sz="2800" dirty="0" smtClean="0"/>
              <a:t>However, they are not arranged in circular orbits.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117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1: Discovering Parts of an Atom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Vocabulary words: atom, electron, nucleus, proton, neutron, electron cloud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4110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6" y="1600200"/>
            <a:ext cx="8728160" cy="4982763"/>
          </a:xfrm>
        </p:spPr>
        <p:txBody>
          <a:bodyPr>
            <a:normAutofit/>
          </a:bodyPr>
          <a:lstStyle/>
          <a:p>
            <a:r>
              <a:rPr lang="en-US" dirty="0" smtClean="0"/>
              <a:t>Electrons form an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________________________ </a:t>
            </a:r>
            <a:r>
              <a:rPr lang="en-US" dirty="0" smtClean="0"/>
              <a:t>which is an area around an atomic nucleus where an electron is most likely to be located.</a:t>
            </a:r>
          </a:p>
          <a:p>
            <a:r>
              <a:rPr lang="en-US" dirty="0" smtClean="0"/>
              <a:t>Electrons are constantly _______________ around the nucleus but it is hard to know their ___________ location and speed.</a:t>
            </a:r>
          </a:p>
          <a:p>
            <a:r>
              <a:rPr lang="en-US" dirty="0" smtClean="0"/>
              <a:t>Scientists can only ______________ a particular location.</a:t>
            </a:r>
          </a:p>
          <a:p>
            <a:r>
              <a:rPr lang="en-US" dirty="0" smtClean="0"/>
              <a:t>Figure 10 shows mostly empty space.</a:t>
            </a:r>
          </a:p>
          <a:p>
            <a:pPr lvl="1"/>
            <a:r>
              <a:rPr lang="en-US" dirty="0" smtClean="0"/>
              <a:t>Darker shades are areas where electrons are more likely to be.</a:t>
            </a:r>
          </a:p>
        </p:txBody>
      </p:sp>
    </p:spTree>
    <p:extLst>
      <p:ext uri="{BB962C8B-B14F-4D97-AF65-F5344CB8AC3E}">
        <p14:creationId xmlns:p14="http://schemas.microsoft.com/office/powerpoint/2010/main" val="2677358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Protons and neutrons are made up of smaller particles called ________________.</a:t>
            </a:r>
          </a:p>
          <a:p>
            <a:r>
              <a:rPr lang="en-US" sz="2800" dirty="0" smtClean="0"/>
              <a:t>Electrons are not made of smaller parts.</a:t>
            </a:r>
          </a:p>
          <a:p>
            <a:r>
              <a:rPr lang="en-US" sz="2800" dirty="0" smtClean="0"/>
              <a:t>Six types of quarks</a:t>
            </a:r>
          </a:p>
          <a:p>
            <a:r>
              <a:rPr lang="en-US" sz="2800" dirty="0" smtClean="0"/>
              <a:t>The current model of the atom may change with new technology that allows new discoveries.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445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359392"/>
            <a:ext cx="4079545" cy="1162050"/>
          </a:xfrm>
        </p:spPr>
        <p:txBody>
          <a:bodyPr/>
          <a:lstStyle/>
          <a:p>
            <a:r>
              <a:rPr lang="en-US" dirty="0" smtClean="0"/>
              <a:t>Electron Dot Diagram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60970" y="1521442"/>
            <a:ext cx="4775449" cy="4935678"/>
          </a:xfrm>
        </p:spPr>
        <p:txBody>
          <a:bodyPr>
            <a:noAutofit/>
          </a:bodyPr>
          <a:lstStyle/>
          <a:p>
            <a:r>
              <a:rPr lang="en-US" sz="2400" dirty="0" smtClean="0"/>
              <a:t>1 level holds ___electrons</a:t>
            </a:r>
          </a:p>
          <a:p>
            <a:r>
              <a:rPr lang="en-US" sz="2400" dirty="0" smtClean="0"/>
              <a:t>2 level holds ___electrons</a:t>
            </a:r>
          </a:p>
          <a:p>
            <a:r>
              <a:rPr lang="en-US" sz="2400" dirty="0" smtClean="0"/>
              <a:t>3 level holds ___electrons</a:t>
            </a:r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Using the _________________ of the element, you must place the electrons in the particular orbit. </a:t>
            </a:r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When placing them, start on the right and proceed counter clockwise. Place them one at a time until pairing them is necessary. </a:t>
            </a:r>
            <a:endParaRPr lang="en-US" sz="2400" dirty="0"/>
          </a:p>
        </p:txBody>
      </p:sp>
      <p:pic>
        <p:nvPicPr>
          <p:cNvPr id="4" name="Picture 5" descr="Picture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059" b="-26059"/>
          <a:stretch>
            <a:fillRect/>
          </a:stretch>
        </p:blipFill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085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98" y="1444532"/>
            <a:ext cx="8781817" cy="5141731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Only concerned with the _________________ or the electrons that land in the __________________.</a:t>
            </a:r>
          </a:p>
          <a:p>
            <a:pPr lvl="1"/>
            <a:r>
              <a:rPr lang="en-US" sz="2600" dirty="0" smtClean="0"/>
              <a:t>The element’s group can help figuring out how many valence electrons there are.</a:t>
            </a:r>
          </a:p>
          <a:p>
            <a:r>
              <a:rPr lang="en-US" sz="2600" dirty="0" smtClean="0"/>
              <a:t>An element is __________ when its outer shell is full.</a:t>
            </a:r>
          </a:p>
          <a:p>
            <a:pPr lvl="1"/>
            <a:r>
              <a:rPr lang="en-US" sz="2600" dirty="0" smtClean="0"/>
              <a:t>How many is that? </a:t>
            </a:r>
          </a:p>
          <a:p>
            <a:pPr lvl="1"/>
            <a:r>
              <a:rPr lang="en-US" sz="2600" dirty="0" smtClean="0"/>
              <a:t>_________________</a:t>
            </a:r>
          </a:p>
          <a:p>
            <a:r>
              <a:rPr lang="en-US" sz="2600" dirty="0" smtClean="0"/>
              <a:t>An element is very ____________ when its outer shell is not full.</a:t>
            </a:r>
          </a:p>
          <a:p>
            <a:pPr lvl="1"/>
            <a:r>
              <a:rPr lang="en-US" sz="2600" dirty="0" smtClean="0"/>
              <a:t>____ valence electron and ____ valence electrons</a:t>
            </a:r>
          </a:p>
          <a:p>
            <a:pPr lvl="2"/>
            <a:r>
              <a:rPr lang="en-US" sz="2600" dirty="0" smtClean="0"/>
              <a:t>Almost full!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61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=ulyopnxjAZ8</a:t>
            </a:r>
          </a:p>
        </p:txBody>
      </p:sp>
    </p:spTree>
    <p:extLst>
      <p:ext uri="{BB962C8B-B14F-4D97-AF65-F5344CB8AC3E}">
        <p14:creationId xmlns:p14="http://schemas.microsoft.com/office/powerpoint/2010/main" val="1241018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oup and period 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75" b="-16675"/>
          <a:stretch>
            <a:fillRect/>
          </a:stretch>
        </p:blipFill>
        <p:spPr>
          <a:xfrm>
            <a:off x="549275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947524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Two: Protons, Neutrons, and Electrons- How Atoms Differ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4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 of the Atom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Protons and neutrons have about the same _____________.</a:t>
            </a:r>
          </a:p>
          <a:p>
            <a:r>
              <a:rPr lang="en-US" sz="2800" dirty="0" smtClean="0"/>
              <a:t>The mass of electrons is _________________ than the mass of protons or neutrons.</a:t>
            </a:r>
          </a:p>
          <a:p>
            <a:pPr lvl="1"/>
            <a:r>
              <a:rPr lang="en-US" sz="2800" dirty="0" smtClean="0"/>
              <a:t>Therefore, the mass of an atom is mainly found in the _________________. </a:t>
            </a:r>
          </a:p>
          <a:p>
            <a:r>
              <a:rPr lang="en-US" sz="2800" dirty="0" smtClean="0"/>
              <a:t>The number of these particles are different for different types of atoms.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104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Elements-Protons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6" y="1600201"/>
            <a:ext cx="8763931" cy="492909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An element made from atoms that have the same number of protons.</a:t>
            </a:r>
          </a:p>
          <a:p>
            <a:r>
              <a:rPr lang="en-US" sz="2600" dirty="0" smtClean="0"/>
              <a:t>The number of protons in an atom of an element is the element’s ___________________________.</a:t>
            </a:r>
          </a:p>
          <a:p>
            <a:r>
              <a:rPr lang="en-US" sz="2600" dirty="0" smtClean="0"/>
              <a:t>The AN is the whole number listed with each element on the periodic table.</a:t>
            </a:r>
          </a:p>
          <a:p>
            <a:r>
              <a:rPr lang="en-US" sz="2600" dirty="0" smtClean="0"/>
              <a:t>What makes an atom of one element different from an atom of another element?</a:t>
            </a:r>
          </a:p>
          <a:p>
            <a:pPr lvl="1"/>
            <a:r>
              <a:rPr lang="en-US" sz="2600" dirty="0" smtClean="0"/>
              <a:t>They contain different number of 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69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Neutral atoms of different elements also have different number of electrons.</a:t>
            </a:r>
          </a:p>
          <a:p>
            <a:r>
              <a:rPr lang="en-US" sz="2800" dirty="0" smtClean="0"/>
              <a:t>The number of electrons __________ the number of protons.</a:t>
            </a:r>
          </a:p>
          <a:p>
            <a:pPr lvl="1"/>
            <a:r>
              <a:rPr lang="en-US" sz="2800" dirty="0" smtClean="0"/>
              <a:t>The number of positive charges equals the number of negative charges</a:t>
            </a:r>
          </a:p>
          <a:p>
            <a:pPr lvl="1"/>
            <a:r>
              <a:rPr lang="en-US" sz="2800" dirty="0" smtClean="0"/>
              <a:t>Therefore, the atom is ________________.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72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Ideas About Matter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9" y="1600201"/>
            <a:ext cx="8430581" cy="468458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2,000 years ago, Greek philosophers thought that all matter is made of only four elements- __________________________________________.</a:t>
            </a:r>
          </a:p>
          <a:p>
            <a:r>
              <a:rPr lang="en-US" sz="3000" dirty="0" smtClean="0"/>
              <a:t>They were not able to test the ideas because the scientific tools and methods were not developed yet.</a:t>
            </a:r>
          </a:p>
          <a:p>
            <a:pPr lvl="1"/>
            <a:r>
              <a:rPr lang="en-US" sz="3000" dirty="0" smtClean="0"/>
              <a:t>Most influential philosophers ideas were accepted</a:t>
            </a:r>
          </a:p>
          <a:p>
            <a:r>
              <a:rPr lang="en-US" sz="3000" dirty="0" smtClean="0"/>
              <a:t>_____________ (460-370 B.C.) was a philosopher who challenged that idea of matter.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55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Neutrons and 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444532"/>
            <a:ext cx="8728160" cy="5163255"/>
          </a:xfrm>
        </p:spPr>
        <p:txBody>
          <a:bodyPr>
            <a:noAutofit/>
          </a:bodyPr>
          <a:lstStyle/>
          <a:p>
            <a:r>
              <a:rPr lang="en-US" sz="2600" dirty="0" smtClean="0"/>
              <a:t>Atoms of the same element have the same number of protons.</a:t>
            </a:r>
          </a:p>
          <a:p>
            <a:r>
              <a:rPr lang="en-US" sz="2600" dirty="0" smtClean="0"/>
              <a:t>However, atoms of the same element have different number of _________________.</a:t>
            </a:r>
          </a:p>
          <a:p>
            <a:pPr lvl="1"/>
            <a:r>
              <a:rPr lang="en-US" sz="2600" dirty="0" smtClean="0"/>
              <a:t>For example, Carbon has six protons but can have six, seven, or eight neutrons.</a:t>
            </a:r>
          </a:p>
          <a:p>
            <a:pPr lvl="2"/>
            <a:r>
              <a:rPr lang="en-US" sz="2600" dirty="0" smtClean="0"/>
              <a:t>These are called 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____________________</a:t>
            </a:r>
            <a:r>
              <a:rPr lang="en-US" sz="2600" dirty="0" smtClean="0"/>
              <a:t>.</a:t>
            </a:r>
            <a:endParaRPr lang="en-US" sz="2600" dirty="0"/>
          </a:p>
          <a:p>
            <a:pPr lvl="2"/>
            <a:r>
              <a:rPr lang="en-US" sz="2600" dirty="0" smtClean="0"/>
              <a:t>Most elements have isotopes. </a:t>
            </a:r>
          </a:p>
          <a:p>
            <a:pPr lvl="2"/>
            <a:r>
              <a:rPr lang="en-US" sz="2600" dirty="0" smtClean="0"/>
              <a:t>An isotope is written with the element name followed by the mass number.</a:t>
            </a:r>
          </a:p>
          <a:p>
            <a:pPr lvl="3"/>
            <a:r>
              <a:rPr lang="en-US" sz="2600" dirty="0" smtClean="0"/>
              <a:t>Carbon-12</a:t>
            </a:r>
          </a:p>
        </p:txBody>
      </p:sp>
    </p:spTree>
    <p:extLst>
      <p:ext uri="{BB962C8B-B14F-4D97-AF65-F5344CB8AC3E}">
        <p14:creationId xmlns:p14="http://schemas.microsoft.com/office/powerpoint/2010/main" val="5265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Protons, Neutrons, and 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Mass Number of </a:t>
            </a:r>
            <a:r>
              <a:rPr lang="en-US" sz="2800" dirty="0" smtClean="0"/>
              <a:t>an atom is the sum of the number of protons and neutrons in an atom. </a:t>
            </a:r>
          </a:p>
          <a:p>
            <a:endParaRPr lang="en-US" sz="2800" dirty="0"/>
          </a:p>
          <a:p>
            <a:r>
              <a:rPr lang="en-US" sz="2800" dirty="0" smtClean="0"/>
              <a:t>Mass Number= </a:t>
            </a:r>
            <a:r>
              <a:rPr lang="en-US" sz="2800" dirty="0" smtClean="0"/>
              <a:t>___________+ ______________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444532"/>
            <a:ext cx="8728161" cy="4870105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</a:t>
            </a:r>
            <a:r>
              <a:rPr lang="en-US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average atomic mass </a:t>
            </a:r>
            <a:r>
              <a:rPr lang="en-US" sz="2600" dirty="0" smtClean="0"/>
              <a:t>of an element is the average mass of the element’s isotopes, weighted according to the _________________ of each isotope. </a:t>
            </a:r>
          </a:p>
          <a:p>
            <a:r>
              <a:rPr lang="en-US" sz="2600" dirty="0" smtClean="0"/>
              <a:t>Table 3 shows three isotopes of carbon. Why isn’t the average 13 since the average of 12,13,&amp; 14 is  13?</a:t>
            </a:r>
          </a:p>
          <a:p>
            <a:r>
              <a:rPr lang="en-US" sz="2600" dirty="0" smtClean="0"/>
              <a:t>The average AM is weighted bases on how much of each isotope __________________________________. Most of Earth’s carbon is carbon-12 which is why the AM 12.01.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51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444532"/>
            <a:ext cx="8692390" cy="5102655"/>
          </a:xfrm>
        </p:spPr>
        <p:txBody>
          <a:bodyPr/>
          <a:lstStyle/>
          <a:p>
            <a:r>
              <a:rPr lang="en-US" sz="2800" dirty="0" smtClean="0"/>
              <a:t>_____________________ discovered that the radiation released by uranium was made of energy and particles.</a:t>
            </a:r>
          </a:p>
          <a:p>
            <a:r>
              <a:rPr lang="en-US" sz="2800" dirty="0" smtClean="0"/>
              <a:t>This radiation came from the nuclei of the ________________ atom.</a:t>
            </a:r>
          </a:p>
          <a:p>
            <a:r>
              <a:rPr lang="en-US" sz="2800" dirty="0" smtClean="0"/>
              <a:t>The number of protons in one atom of uranium changes.</a:t>
            </a:r>
          </a:p>
          <a:p>
            <a:r>
              <a:rPr lang="en-US" sz="2800" dirty="0" smtClean="0"/>
              <a:t>When uranium releases radiation, it changes to a different element.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444532"/>
            <a:ext cx="8710275" cy="515632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Radioactive elements contain _____________ nuclei.(does not hold together well)</a:t>
            </a:r>
          </a:p>
          <a:p>
            <a:pPr lvl="1"/>
            <a:r>
              <a:rPr lang="en-US" sz="2600" dirty="0" smtClean="0"/>
              <a:t>They undergo nuclear reactions that form atoms of different AN or AM.</a:t>
            </a:r>
          </a:p>
          <a:p>
            <a:r>
              <a:rPr lang="en-US" sz="2600" dirty="0" smtClean="0"/>
              <a:t>_________________is a process that occurs when an unstable atomic nucleus changes into another more _______________ nucleus by emitting radiation.</a:t>
            </a:r>
          </a:p>
          <a:p>
            <a:r>
              <a:rPr lang="en-US" sz="2600" dirty="0" smtClean="0"/>
              <a:t>Nuclear decay can produce three different types of radiation by the unstable nucleus</a:t>
            </a:r>
          </a:p>
          <a:p>
            <a:pPr lvl="1"/>
            <a:r>
              <a:rPr lang="en-US" sz="2600" dirty="0" smtClean="0"/>
              <a:t>_________ particles, _________particles, and _____________rays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27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8" y="1444532"/>
            <a:ext cx="8602960" cy="51742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alpha particle is made of _________________ ____________________ (like a helium nucleus).</a:t>
            </a:r>
          </a:p>
          <a:p>
            <a:r>
              <a:rPr lang="en-US" sz="2800" dirty="0" smtClean="0"/>
              <a:t>When an atom releases an alpha particle, its atomic number decreases by _____and the atomic mass by ____. </a:t>
            </a:r>
          </a:p>
          <a:p>
            <a:r>
              <a:rPr lang="en-US" sz="2800" dirty="0" smtClean="0"/>
              <a:t>Alpha particles move fast but they can be stopped by collisions with atoms. </a:t>
            </a:r>
          </a:p>
          <a:p>
            <a:r>
              <a:rPr lang="en-US" sz="2800" dirty="0" smtClean="0"/>
              <a:t>It can cause injury like a ________</a:t>
            </a:r>
          </a:p>
          <a:p>
            <a:r>
              <a:rPr lang="en-US" sz="2800" dirty="0" smtClean="0"/>
              <a:t>A shield can be 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27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444532"/>
            <a:ext cx="8781817" cy="520998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neutron in an atom changes into a ________ and high-energy ____________ called a beta particle.</a:t>
            </a:r>
          </a:p>
          <a:p>
            <a:r>
              <a:rPr lang="en-US" sz="2800" dirty="0" smtClean="0"/>
              <a:t>The new proton becomes part of the nucleus and the beta particle (electron) is released.</a:t>
            </a:r>
          </a:p>
          <a:p>
            <a:r>
              <a:rPr lang="en-US" sz="2800" dirty="0" smtClean="0"/>
              <a:t>The AN increases by ___ because it has gained a proton. </a:t>
            </a:r>
          </a:p>
          <a:p>
            <a:r>
              <a:rPr lang="en-US" sz="2800" dirty="0" smtClean="0"/>
              <a:t>They travel ________ than alpha particles.</a:t>
            </a:r>
          </a:p>
          <a:p>
            <a:r>
              <a:rPr lang="en-US" sz="2800" dirty="0" smtClean="0"/>
              <a:t>They can travel through the human body and damage its cells.</a:t>
            </a:r>
          </a:p>
        </p:txBody>
      </p:sp>
    </p:spTree>
    <p:extLst>
      <p:ext uri="{BB962C8B-B14F-4D97-AF65-F5344CB8AC3E}">
        <p14:creationId xmlns:p14="http://schemas.microsoft.com/office/powerpoint/2010/main" val="1676312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711" y="1444532"/>
            <a:ext cx="8513534" cy="50847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They do not contain particles, but they do contain a lot of ____________.</a:t>
            </a:r>
          </a:p>
          <a:p>
            <a:r>
              <a:rPr lang="en-US" sz="2800" dirty="0" smtClean="0"/>
              <a:t>Similar to ______________</a:t>
            </a:r>
          </a:p>
          <a:p>
            <a:r>
              <a:rPr lang="en-US" sz="2800" dirty="0" smtClean="0"/>
              <a:t>It ___________ cause a change in either AM or the AN.</a:t>
            </a:r>
          </a:p>
          <a:p>
            <a:r>
              <a:rPr lang="en-US" sz="2800" dirty="0" smtClean="0"/>
              <a:t>The energy releases is __________________.</a:t>
            </a:r>
          </a:p>
          <a:p>
            <a:pPr lvl="1"/>
            <a:r>
              <a:rPr lang="en-US" sz="2800" dirty="0" smtClean="0"/>
              <a:t>It can pass through thin sheets of lead</a:t>
            </a:r>
          </a:p>
          <a:p>
            <a:r>
              <a:rPr lang="en-US" sz="2800" dirty="0" smtClean="0"/>
              <a:t>They can pass right through a human body and cause ______________________________________.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7131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312930" y="1787525"/>
            <a:ext cx="8522742" cy="1028373"/>
          </a:xfrm>
        </p:spPr>
        <p:txBody>
          <a:bodyPr>
            <a:normAutofit/>
          </a:bodyPr>
          <a:lstStyle/>
          <a:p>
            <a:r>
              <a:rPr lang="en-US" dirty="0"/>
              <a:t>http://education-</a:t>
            </a:r>
            <a:r>
              <a:rPr lang="en-US" dirty="0" err="1"/>
              <a:t>portal.com</a:t>
            </a:r>
            <a:r>
              <a:rPr lang="en-US" dirty="0"/>
              <a:t>/academy/lesson/types-of-radioactive-decay-and-their-effect-on-the-</a:t>
            </a:r>
            <a:r>
              <a:rPr lang="en-US" dirty="0" err="1"/>
              <a:t>nucleus.html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003" y="2815898"/>
            <a:ext cx="6004948" cy="375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help of the periodic table, predict the element that forms in each case.</a:t>
            </a:r>
          </a:p>
          <a:p>
            <a:pPr lvl="1"/>
            <a:r>
              <a:rPr lang="en-US" dirty="0" smtClean="0"/>
              <a:t>Uranium	 AM- 238 AN- 92		Alpha</a:t>
            </a:r>
          </a:p>
          <a:p>
            <a:pPr lvl="1"/>
            <a:r>
              <a:rPr lang="en-US" dirty="0" smtClean="0"/>
              <a:t>Nickel		 AM- 63 AN- 28		Beta</a:t>
            </a:r>
          </a:p>
          <a:p>
            <a:pPr lvl="1"/>
            <a:r>
              <a:rPr lang="en-US" dirty="0" smtClean="0"/>
              <a:t>Iodine 		 AM- 131 AN- 53		Beta</a:t>
            </a:r>
          </a:p>
          <a:p>
            <a:pPr lvl="1"/>
            <a:r>
              <a:rPr lang="en-US" dirty="0" smtClean="0"/>
              <a:t>Radium 		 AM-226 AN- 88		Alpha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8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1600200"/>
            <a:ext cx="8746046" cy="50364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 did not believe that ________________________ _________.</a:t>
            </a:r>
          </a:p>
          <a:p>
            <a:r>
              <a:rPr lang="en-US" sz="2800" dirty="0" smtClean="0"/>
              <a:t>He believed that all matter is made of fire, water, air, and earth.</a:t>
            </a:r>
          </a:p>
          <a:p>
            <a:r>
              <a:rPr lang="en-US" sz="2800" dirty="0" smtClean="0"/>
              <a:t>Because he was so influential, his ideas were accepted.</a:t>
            </a:r>
          </a:p>
          <a:p>
            <a:r>
              <a:rPr lang="en-US" sz="2800" dirty="0" smtClean="0"/>
              <a:t>_____________ (460-370 B.C.) was a philosopher who challenged that idea of matter.</a:t>
            </a:r>
          </a:p>
        </p:txBody>
      </p:sp>
    </p:spTree>
    <p:extLst>
      <p:ext uri="{BB962C8B-B14F-4D97-AF65-F5344CB8AC3E}">
        <p14:creationId xmlns:p14="http://schemas.microsoft.com/office/powerpoint/2010/main" val="31870488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Ions- Gaining and Losing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electrons are added to or removed from an atom, that atom becomes an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An ion is an atom that is no longer neutral because it has 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4053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600201"/>
            <a:ext cx="8688411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atom ____________________________.</a:t>
            </a:r>
          </a:p>
          <a:p>
            <a:r>
              <a:rPr lang="en-US" sz="2800" dirty="0" smtClean="0"/>
              <a:t>It has more protons than electrons.</a:t>
            </a:r>
          </a:p>
          <a:p>
            <a:r>
              <a:rPr lang="en-US" sz="2800" dirty="0" smtClean="0"/>
              <a:t>Therefore, it has a ____________ charge.</a:t>
            </a:r>
          </a:p>
          <a:p>
            <a:r>
              <a:rPr lang="en-US" sz="2800" dirty="0" smtClean="0"/>
              <a:t>It can be called a positive ion or ___________.</a:t>
            </a:r>
          </a:p>
          <a:p>
            <a:r>
              <a:rPr lang="en-US" sz="2800" dirty="0" smtClean="0"/>
              <a:t>It is represented by the element symbol followed by an exponent plus sign (Na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3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745" y="1600201"/>
            <a:ext cx="8541150" cy="4657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atom __________________________.</a:t>
            </a:r>
          </a:p>
          <a:p>
            <a:r>
              <a:rPr lang="en-US" sz="2800" dirty="0" smtClean="0"/>
              <a:t>It has more electrons than protons.</a:t>
            </a:r>
          </a:p>
          <a:p>
            <a:r>
              <a:rPr lang="en-US" sz="2800" dirty="0" smtClean="0"/>
              <a:t>It has a ________________charge.</a:t>
            </a:r>
          </a:p>
          <a:p>
            <a:r>
              <a:rPr lang="en-US" sz="2800" dirty="0" smtClean="0"/>
              <a:t>An atom with a negative charge is called a negative ion or an ___________________.</a:t>
            </a:r>
          </a:p>
          <a:p>
            <a:r>
              <a:rPr lang="en-US" sz="2800" dirty="0" smtClean="0"/>
              <a:t>It is represent by the element’s symbol followed by an exponent negative sign (F</a:t>
            </a:r>
            <a:r>
              <a:rPr lang="en-US" sz="2800" baseline="30000" dirty="0" smtClean="0"/>
              <a:t>_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90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444532"/>
            <a:ext cx="8620847" cy="5156321"/>
          </a:xfrm>
        </p:spPr>
        <p:txBody>
          <a:bodyPr>
            <a:noAutofit/>
          </a:bodyPr>
          <a:lstStyle/>
          <a:p>
            <a:r>
              <a:rPr lang="en-US" sz="2600" dirty="0" smtClean="0"/>
              <a:t>He believed that matter is made of small, solid objects that cannot be divided, created, or destroyed. </a:t>
            </a:r>
          </a:p>
          <a:p>
            <a:pPr lvl="1"/>
            <a:r>
              <a:rPr lang="en-US" sz="2600" dirty="0" smtClean="0"/>
              <a:t>These are called ___________________</a:t>
            </a:r>
          </a:p>
          <a:p>
            <a:r>
              <a:rPr lang="en-US" sz="2600" dirty="0" smtClean="0"/>
              <a:t>He proposed that different types of matter are made up of different types of atoms.</a:t>
            </a:r>
          </a:p>
          <a:p>
            <a:r>
              <a:rPr lang="en-US" sz="2600" dirty="0" smtClean="0"/>
              <a:t>He also proposed that nothing lies between these atoms except _________________________.</a:t>
            </a:r>
          </a:p>
          <a:p>
            <a:r>
              <a:rPr lang="en-US" sz="2800" dirty="0"/>
              <a:t>Democritus’s ideas were not studied for more than 2,000 years (and his are similar to what scientists think today).</a:t>
            </a:r>
          </a:p>
        </p:txBody>
      </p:sp>
    </p:spTree>
    <p:extLst>
      <p:ext uri="{BB962C8B-B14F-4D97-AF65-F5344CB8AC3E}">
        <p14:creationId xmlns:p14="http://schemas.microsoft.com/office/powerpoint/2010/main" val="193124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4" y="1600201"/>
            <a:ext cx="8692389" cy="28982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Today, scientists believe:</a:t>
            </a:r>
          </a:p>
          <a:p>
            <a:pPr lvl="1"/>
            <a:r>
              <a:rPr lang="en-US" sz="2800" dirty="0" smtClean="0"/>
              <a:t>Matter is made of atoms with empty space in between them</a:t>
            </a:r>
          </a:p>
          <a:p>
            <a:r>
              <a:rPr lang="en-US" sz="2800" dirty="0" smtClean="0"/>
              <a:t>An atom ____________be divided into smaller pieces</a:t>
            </a:r>
          </a:p>
          <a:p>
            <a:r>
              <a:rPr lang="en-US" sz="2800" dirty="0" smtClean="0"/>
              <a:t>An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atom </a:t>
            </a:r>
            <a:r>
              <a:rPr lang="en-US" sz="2800" dirty="0" smtClean="0"/>
              <a:t>is the _____________piece of an element that still represents that __________________.</a:t>
            </a:r>
          </a:p>
          <a:p>
            <a:pPr marL="34925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911" y="4074838"/>
            <a:ext cx="2884797" cy="253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Thomson- Discovering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482" y="1600201"/>
            <a:ext cx="8585075" cy="50006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J.J. Thomson worked with ________________ ___________ tubes</a:t>
            </a:r>
          </a:p>
          <a:p>
            <a:pPr lvl="1"/>
            <a:r>
              <a:rPr lang="en-US" sz="2800" dirty="0" smtClean="0"/>
              <a:t>Neon sign, computer monitor, ATM screen</a:t>
            </a:r>
          </a:p>
          <a:p>
            <a:pPr lvl="1"/>
            <a:r>
              <a:rPr lang="en-US" sz="2800" dirty="0" smtClean="0"/>
              <a:t>A glass tube with pieces of metal called electrodes inside the tube.</a:t>
            </a:r>
          </a:p>
          <a:p>
            <a:pPr lvl="1"/>
            <a:r>
              <a:rPr lang="en-US" sz="2800" dirty="0" smtClean="0"/>
              <a:t>Electrodes are connected to a wire which is connected to a battery</a:t>
            </a:r>
          </a:p>
          <a:p>
            <a:r>
              <a:rPr lang="en-US" sz="2800" dirty="0" smtClean="0"/>
              <a:t>He discovered that if the air was removed and electricity passed through the wires, greenish-colored rays traveled from an ________________ to the other end of the tube.</a:t>
            </a:r>
          </a:p>
        </p:txBody>
      </p:sp>
    </p:spTree>
    <p:extLst>
      <p:ext uri="{BB962C8B-B14F-4D97-AF65-F5344CB8AC3E}">
        <p14:creationId xmlns:p14="http://schemas.microsoft.com/office/powerpoint/2010/main" val="149257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98" y="1600200"/>
            <a:ext cx="8889131" cy="5257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Thomson wanted to know if the rays had an electric charge.</a:t>
            </a:r>
          </a:p>
          <a:p>
            <a:r>
              <a:rPr lang="en-US" sz="2800" dirty="0" smtClean="0"/>
              <a:t>Opposite charges __________; Like charges _______</a:t>
            </a:r>
          </a:p>
          <a:p>
            <a:r>
              <a:rPr lang="en-US" sz="2800" dirty="0" smtClean="0"/>
              <a:t>He placed two plates (+ &amp; -) on opposite sides of the tube.</a:t>
            </a:r>
          </a:p>
          <a:p>
            <a:r>
              <a:rPr lang="en-US" sz="2800" dirty="0" smtClean="0"/>
              <a:t>Rays bent towards the the ___________  plate and away from the negative plate.</a:t>
            </a:r>
          </a:p>
          <a:p>
            <a:pPr lvl="1"/>
            <a:r>
              <a:rPr lang="en-US" sz="2800" dirty="0" smtClean="0"/>
              <a:t>In conclusion, the cathode rays are __________________ charged.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5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11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These rays were made of particles that were even smaller than atoms.</a:t>
            </a:r>
          </a:p>
          <a:p>
            <a:r>
              <a:rPr lang="en-US" sz="2800" dirty="0" smtClean="0"/>
              <a:t>Thomson concluded that cathode rays were made of small, negatively charged particles. </a:t>
            </a:r>
          </a:p>
          <a:p>
            <a:pPr lvl="1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 </a:t>
            </a:r>
            <a:r>
              <a:rPr lang="en-US" sz="2800" dirty="0" smtClean="0"/>
              <a:t>is a particle with one negative charge.</a:t>
            </a:r>
          </a:p>
          <a:p>
            <a:pPr lvl="1"/>
            <a:r>
              <a:rPr lang="en-US" sz="2800" dirty="0" smtClean="0"/>
              <a:t>Because atoms are neutral, Thomson proposed that atoms also must contain a _____________ charge that balances the negatively charged electrons.</a:t>
            </a:r>
          </a:p>
        </p:txBody>
      </p:sp>
    </p:spTree>
    <p:extLst>
      <p:ext uri="{BB962C8B-B14F-4D97-AF65-F5344CB8AC3E}">
        <p14:creationId xmlns:p14="http://schemas.microsoft.com/office/powerpoint/2010/main" val="3755106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1945</Words>
  <Application>Microsoft Macintosh PowerPoint</Application>
  <PresentationFormat>On-screen Show (4:3)</PresentationFormat>
  <Paragraphs>200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News Gothic MT</vt:lpstr>
      <vt:lpstr>Wingdings 2</vt:lpstr>
      <vt:lpstr>Breeze</vt:lpstr>
      <vt:lpstr>Chapter 9: Understanding the Atom</vt:lpstr>
      <vt:lpstr>Lesson 1: Discovering Parts of an Atom</vt:lpstr>
      <vt:lpstr>Early Ideas About Matter</vt:lpstr>
      <vt:lpstr>Aristotle</vt:lpstr>
      <vt:lpstr>Democritus</vt:lpstr>
      <vt:lpstr>The Atom</vt:lpstr>
      <vt:lpstr>Thomson- Discovering Electrons</vt:lpstr>
      <vt:lpstr>Negative Particles</vt:lpstr>
      <vt:lpstr>Parts of Atoms</vt:lpstr>
      <vt:lpstr>Thomson’s _________________</vt:lpstr>
      <vt:lpstr>Rutherford- Discovering the Nucleus</vt:lpstr>
      <vt:lpstr>Rutherford’s Predicted Result</vt:lpstr>
      <vt:lpstr>The Gold Foil Experiment</vt:lpstr>
      <vt:lpstr>The Surprising Result</vt:lpstr>
      <vt:lpstr>Rutherford’s Atomic Model</vt:lpstr>
      <vt:lpstr>Discovering the Neutrons</vt:lpstr>
      <vt:lpstr>Bohr’s Atomic Model</vt:lpstr>
      <vt:lpstr>Electrons in the Bohr Model</vt:lpstr>
      <vt:lpstr>Limitations</vt:lpstr>
      <vt:lpstr>The Modern Atomic Model</vt:lpstr>
      <vt:lpstr>Quarks</vt:lpstr>
      <vt:lpstr>Electron Dot Diagram</vt:lpstr>
      <vt:lpstr>Lewis Dot Diagram</vt:lpstr>
      <vt:lpstr>PowerPoint Presentation</vt:lpstr>
      <vt:lpstr>PowerPoint Presentation</vt:lpstr>
      <vt:lpstr>Lesson Two: Protons, Neutrons, and Electrons- How Atoms Differ</vt:lpstr>
      <vt:lpstr>The Parts of the Atom</vt:lpstr>
      <vt:lpstr>Different Elements-Protons</vt:lpstr>
      <vt:lpstr>Different Elements</vt:lpstr>
      <vt:lpstr>Neutrons and Isotopes</vt:lpstr>
      <vt:lpstr>Protons, Neutrons, and Mass Number</vt:lpstr>
      <vt:lpstr>Average Atomic Mass</vt:lpstr>
      <vt:lpstr>Radioactivity</vt:lpstr>
      <vt:lpstr>Types of Decay</vt:lpstr>
      <vt:lpstr>Alpha Decay</vt:lpstr>
      <vt:lpstr>Beta Decay</vt:lpstr>
      <vt:lpstr>Gamma Decay</vt:lpstr>
      <vt:lpstr>PowerPoint Presentation</vt:lpstr>
      <vt:lpstr>PowerPoint Presentation</vt:lpstr>
      <vt:lpstr>Ions- Gaining and Losing Electrons</vt:lpstr>
      <vt:lpstr>Positive Ions</vt:lpstr>
      <vt:lpstr>Negative Ions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Understanding the Atom</dc:title>
  <dc:creator>Victoria Pisciotta</dc:creator>
  <cp:lastModifiedBy>victoriapisciotta2@gmail.com</cp:lastModifiedBy>
  <cp:revision>11</cp:revision>
  <dcterms:created xsi:type="dcterms:W3CDTF">2015-04-11T03:09:24Z</dcterms:created>
  <dcterms:modified xsi:type="dcterms:W3CDTF">2016-10-25T19:30:33Z</dcterms:modified>
</cp:coreProperties>
</file>