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6" r:id="rId1"/>
  </p:sldMasterIdLst>
  <p:handoutMasterIdLst>
    <p:handoutMasterId r:id="rId49"/>
  </p:handoutMasterIdLst>
  <p:sldIdLst>
    <p:sldId id="256" r:id="rId2"/>
    <p:sldId id="258" r:id="rId3"/>
    <p:sldId id="257"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8" r:id="rId23"/>
    <p:sldId id="277" r:id="rId24"/>
    <p:sldId id="279" r:id="rId25"/>
    <p:sldId id="280" r:id="rId26"/>
    <p:sldId id="281" r:id="rId27"/>
    <p:sldId id="282" r:id="rId28"/>
    <p:sldId id="304" r:id="rId29"/>
    <p:sldId id="283" r:id="rId30"/>
    <p:sldId id="284" r:id="rId31"/>
    <p:sldId id="285" r:id="rId32"/>
    <p:sldId id="286" r:id="rId33"/>
    <p:sldId id="287" r:id="rId34"/>
    <p:sldId id="306" r:id="rId35"/>
    <p:sldId id="288" r:id="rId36"/>
    <p:sldId id="289" r:id="rId37"/>
    <p:sldId id="290" r:id="rId38"/>
    <p:sldId id="293" r:id="rId39"/>
    <p:sldId id="294" r:id="rId40"/>
    <p:sldId id="295" r:id="rId41"/>
    <p:sldId id="296" r:id="rId42"/>
    <p:sldId id="297" r:id="rId43"/>
    <p:sldId id="298" r:id="rId44"/>
    <p:sldId id="299" r:id="rId45"/>
    <p:sldId id="300" r:id="rId46"/>
    <p:sldId id="301" r:id="rId47"/>
    <p:sldId id="302" r:id="rId4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frameSlides="1"/>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66" d="100"/>
          <a:sy n="66" d="100"/>
        </p:scale>
        <p:origin x="-104" y="-1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printerSettings" Target="printerSettings/printerSettings1.bin"/><Relationship Id="rId51" Type="http://schemas.openxmlformats.org/officeDocument/2006/relationships/presProps" Target="presProps.xml"/><Relationship Id="rId52" Type="http://schemas.openxmlformats.org/officeDocument/2006/relationships/viewProps" Target="viewProps.xml"/><Relationship Id="rId53" Type="http://schemas.openxmlformats.org/officeDocument/2006/relationships/theme" Target="theme/theme1.xml"/><Relationship Id="rId54" Type="http://schemas.openxmlformats.org/officeDocument/2006/relationships/tableStyles" Target="tableStyle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handoutMaster" Target="handoutMasters/handout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31B21F4-D612-CA4F-80CD-374B15A5483E}" type="datetimeFigureOut">
              <a:rPr lang="en-US" smtClean="0"/>
              <a:t>5/11/16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9927D15-7B4D-C14D-B3DF-A046A8B23406}" type="slidenum">
              <a:rPr lang="en-US" smtClean="0"/>
              <a:t>‹#›</a:t>
            </a:fld>
            <a:endParaRPr lang="en-US"/>
          </a:p>
        </p:txBody>
      </p:sp>
    </p:spTree>
    <p:extLst>
      <p:ext uri="{BB962C8B-B14F-4D97-AF65-F5344CB8AC3E}">
        <p14:creationId xmlns:p14="http://schemas.microsoft.com/office/powerpoint/2010/main" val="385049571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B449D725-AF79-4FB6-8D02-83EAC61E3211}" type="datetimeFigureOut">
              <a:rPr lang="en-US" smtClean="0"/>
              <a:t>5/11/16</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076629CB-7937-4506-A327-ACF88B95BB03}" type="slidenum">
              <a:rPr lang="en-US" smtClean="0"/>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49D725-AF79-4FB6-8D02-83EAC61E3211}" type="datetimeFigureOut">
              <a:rPr lang="en-US" smtClean="0"/>
              <a:t>5/11/16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6629CB-7937-4506-A327-ACF88B95BB0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49D725-AF79-4FB6-8D02-83EAC61E3211}" type="datetimeFigureOut">
              <a:rPr lang="en-US" smtClean="0"/>
              <a:t>5/11/16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6629CB-7937-4506-A327-ACF88B95BB0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449D725-AF79-4FB6-8D02-83EAC61E3211}" type="datetimeFigureOut">
              <a:rPr lang="en-US" smtClean="0"/>
              <a:t>5/11/16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6629CB-7937-4506-A327-ACF88B95BB0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449D725-AF79-4FB6-8D02-83EAC61E3211}" type="datetimeFigureOut">
              <a:rPr lang="en-US" smtClean="0"/>
              <a:t>5/11/16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6629CB-7937-4506-A327-ACF88B95BB03}"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B449D725-AF79-4FB6-8D02-83EAC61E3211}" type="datetimeFigureOut">
              <a:rPr lang="en-US" smtClean="0"/>
              <a:t>5/11/16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6629CB-7937-4506-A327-ACF88B95BB03}" type="slidenum">
              <a:rPr lang="en-US" smtClean="0"/>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449D725-AF79-4FB6-8D02-83EAC61E3211}" type="datetimeFigureOut">
              <a:rPr lang="en-US" smtClean="0"/>
              <a:t>5/11/16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76629CB-7937-4506-A327-ACF88B95BB0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449D725-AF79-4FB6-8D02-83EAC61E3211}" type="datetimeFigureOut">
              <a:rPr lang="en-US" smtClean="0"/>
              <a:t>5/11/16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76629CB-7937-4506-A327-ACF88B95BB0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49D725-AF79-4FB6-8D02-83EAC61E3211}" type="datetimeFigureOut">
              <a:rPr lang="en-US" smtClean="0"/>
              <a:t>5/11/16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76629CB-7937-4506-A327-ACF88B95BB0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B449D725-AF79-4FB6-8D02-83EAC61E3211}" type="datetimeFigureOut">
              <a:rPr lang="en-US" smtClean="0"/>
              <a:t>5/11/16</a:t>
            </a:fld>
            <a:endParaRPr lang="en-US"/>
          </a:p>
        </p:txBody>
      </p:sp>
      <p:sp>
        <p:nvSpPr>
          <p:cNvPr id="7" name="Slide Number Placeholder 6"/>
          <p:cNvSpPr>
            <a:spLocks noGrp="1"/>
          </p:cNvSpPr>
          <p:nvPr>
            <p:ph type="sldNum" sz="quarter" idx="12"/>
          </p:nvPr>
        </p:nvSpPr>
        <p:spPr/>
        <p:txBody>
          <a:bodyPr/>
          <a:lstStyle/>
          <a:p>
            <a:fld id="{076629CB-7937-4506-A327-ACF88B95BB03}" type="slidenum">
              <a:rPr lang="en-US" smtClean="0"/>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449D725-AF79-4FB6-8D02-83EAC61E3211}" type="datetimeFigureOut">
              <a:rPr lang="en-US" smtClean="0"/>
              <a:t>5/11/16</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076629CB-7937-4506-A327-ACF88B95BB03}"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B449D725-AF79-4FB6-8D02-83EAC61E3211}" type="datetimeFigureOut">
              <a:rPr lang="en-US" smtClean="0"/>
              <a:t>5/11/16</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076629CB-7937-4506-A327-ACF88B95BB03}"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neok12.com/php/watch.php?v=zX054a5a434e43775e477851&amp;t=Heat-Temperature"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youtube.com/watch?v=h5_s_rOLPBM"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youtube.com/watch?v=JPQjlbxPgYQ" TargetMode="External"/><Relationship Id="rId3" Type="http://schemas.openxmlformats.org/officeDocument/2006/relationships/hyperlink" Target="https://www.youtube.com/watch?v=q6-5tsvlyfw" TargetMode="Externa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Chapter 6</a:t>
            </a:r>
            <a:endParaRPr lang="en-US" dirty="0"/>
          </a:p>
        </p:txBody>
      </p:sp>
      <p:sp>
        <p:nvSpPr>
          <p:cNvPr id="3" name="Subtitle 2"/>
          <p:cNvSpPr>
            <a:spLocks noGrp="1"/>
          </p:cNvSpPr>
          <p:nvPr>
            <p:ph type="subTitle" idx="1"/>
          </p:nvPr>
        </p:nvSpPr>
        <p:spPr/>
        <p:txBody>
          <a:bodyPr>
            <a:normAutofit/>
          </a:bodyPr>
          <a:lstStyle/>
          <a:p>
            <a:r>
              <a:rPr lang="en-US" sz="2800" dirty="0" smtClean="0"/>
              <a:t>Thermal Energy</a:t>
            </a:r>
            <a:endParaRPr lang="en-US" sz="2800" dirty="0"/>
          </a:p>
        </p:txBody>
      </p:sp>
    </p:spTree>
    <p:extLst>
      <p:ext uri="{BB962C8B-B14F-4D97-AF65-F5344CB8AC3E}">
        <p14:creationId xmlns:p14="http://schemas.microsoft.com/office/powerpoint/2010/main" val="42811691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754007"/>
            <a:ext cx="7024744" cy="841229"/>
          </a:xfrm>
        </p:spPr>
        <p:txBody>
          <a:bodyPr/>
          <a:lstStyle/>
          <a:p>
            <a:r>
              <a:rPr lang="en-US" dirty="0" smtClean="0"/>
              <a:t>Temperature Scales</a:t>
            </a:r>
            <a:endParaRPr lang="en-US" dirty="0"/>
          </a:p>
        </p:txBody>
      </p:sp>
      <p:sp>
        <p:nvSpPr>
          <p:cNvPr id="3" name="Content Placeholder 2"/>
          <p:cNvSpPr>
            <a:spLocks noGrp="1"/>
          </p:cNvSpPr>
          <p:nvPr>
            <p:ph idx="1"/>
          </p:nvPr>
        </p:nvSpPr>
        <p:spPr>
          <a:xfrm>
            <a:off x="694608" y="1595236"/>
            <a:ext cx="7739902" cy="4237393"/>
          </a:xfrm>
        </p:spPr>
        <p:txBody>
          <a:bodyPr>
            <a:noAutofit/>
          </a:bodyPr>
          <a:lstStyle/>
          <a:p>
            <a:r>
              <a:rPr lang="en-US" sz="3000" dirty="0" smtClean="0"/>
              <a:t>Fahrenheit scale: </a:t>
            </a:r>
          </a:p>
          <a:p>
            <a:r>
              <a:rPr lang="en-US" sz="3000" dirty="0" smtClean="0"/>
              <a:t>32 -water freezes &amp; 212 -water boils</a:t>
            </a:r>
          </a:p>
          <a:p>
            <a:r>
              <a:rPr lang="en-US" sz="3000" dirty="0" smtClean="0"/>
              <a:t>Celsius scale</a:t>
            </a:r>
          </a:p>
          <a:p>
            <a:r>
              <a:rPr lang="en-US" sz="3000" dirty="0" smtClean="0"/>
              <a:t>0 -water freezes&amp; 100 -water boils</a:t>
            </a:r>
          </a:p>
          <a:p>
            <a:r>
              <a:rPr lang="en-US" sz="3000" b="1" dirty="0"/>
              <a:t>°F to °</a:t>
            </a:r>
            <a:r>
              <a:rPr lang="en-US" sz="3000" b="1" dirty="0" smtClean="0"/>
              <a:t>C- Deduct </a:t>
            </a:r>
            <a:r>
              <a:rPr lang="en-US" sz="3000" b="1" dirty="0"/>
              <a:t>32, then multiply by 5, then divide by 9	</a:t>
            </a:r>
          </a:p>
          <a:p>
            <a:r>
              <a:rPr lang="en-US" sz="3000" b="1" dirty="0"/>
              <a:t>°C to °</a:t>
            </a:r>
            <a:r>
              <a:rPr lang="en-US" sz="3000" b="1" dirty="0" smtClean="0"/>
              <a:t>F- Multiply </a:t>
            </a:r>
            <a:r>
              <a:rPr lang="en-US" sz="3000" b="1" dirty="0"/>
              <a:t>by 9, then divide by 5, then add </a:t>
            </a:r>
            <a:r>
              <a:rPr lang="en-US" sz="3000" b="1" dirty="0" smtClean="0"/>
              <a:t>32</a:t>
            </a:r>
            <a:endParaRPr lang="en-US" sz="3000" b="1" dirty="0"/>
          </a:p>
        </p:txBody>
      </p:sp>
    </p:spTree>
    <p:extLst>
      <p:ext uri="{BB962C8B-B14F-4D97-AF65-F5344CB8AC3E}">
        <p14:creationId xmlns:p14="http://schemas.microsoft.com/office/powerpoint/2010/main" val="374153733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800" decel="100000"/>
                                        <p:tgtEl>
                                          <p:spTgt spid="3">
                                            <p:txEl>
                                              <p:pRg st="0" end="0"/>
                                            </p:txEl>
                                          </p:spTgt>
                                        </p:tgtEl>
                                      </p:cBhvr>
                                    </p:animEffect>
                                    <p:anim calcmode="lin" valueType="num">
                                      <p:cBhvr>
                                        <p:cTn id="8" dur="800" decel="100000" fill="hold"/>
                                        <p:tgtEl>
                                          <p:spTgt spid="3">
                                            <p:txEl>
                                              <p:pRg st="0" end="0"/>
                                            </p:txEl>
                                          </p:spTgt>
                                        </p:tgtEl>
                                        <p:attrNameLst>
                                          <p:attrName>style.rotation</p:attrName>
                                        </p:attrNameLst>
                                      </p:cBhvr>
                                      <p:tavLst>
                                        <p:tav tm="0">
                                          <p:val>
                                            <p:fltVal val="-90"/>
                                          </p:val>
                                        </p:tav>
                                        <p:tav tm="100000">
                                          <p:val>
                                            <p:fltVal val="0"/>
                                          </p:val>
                                        </p:tav>
                                      </p:tavLst>
                                    </p:anim>
                                    <p:anim calcmode="lin" valueType="num">
                                      <p:cBhvr>
                                        <p:cTn id="9" dur="800" decel="100000" fill="hold"/>
                                        <p:tgtEl>
                                          <p:spTgt spid="3">
                                            <p:txEl>
                                              <p:pRg st="0" end="0"/>
                                            </p:txEl>
                                          </p:spTgt>
                                        </p:tgtEl>
                                        <p:attrNameLst>
                                          <p:attrName>ppt_x</p:attrName>
                                        </p:attrNameLst>
                                      </p:cBhvr>
                                      <p:tavLst>
                                        <p:tav tm="0">
                                          <p:val>
                                            <p:strVal val="#ppt_x+0.4"/>
                                          </p:val>
                                        </p:tav>
                                        <p:tav tm="100000">
                                          <p:val>
                                            <p:strVal val="#ppt_x-0.05"/>
                                          </p:val>
                                        </p:tav>
                                      </p:tavLst>
                                    </p:anim>
                                    <p:anim calcmode="lin" valueType="num">
                                      <p:cBhvr>
                                        <p:cTn id="10" dur="800" decel="100000" fill="hold"/>
                                        <p:tgtEl>
                                          <p:spTgt spid="3">
                                            <p:txEl>
                                              <p:pRg st="0" end="0"/>
                                            </p:txEl>
                                          </p:spTgt>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3">
                                            <p:txEl>
                                              <p:pRg st="0" end="0"/>
                                            </p:txEl>
                                          </p:spTgt>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3">
                                            <p:txEl>
                                              <p:pRg st="0" end="0"/>
                                            </p:txEl>
                                          </p:spTgt>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30"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800" decel="100000"/>
                                        <p:tgtEl>
                                          <p:spTgt spid="3">
                                            <p:txEl>
                                              <p:pRg st="1" end="1"/>
                                            </p:txEl>
                                          </p:spTgt>
                                        </p:tgtEl>
                                      </p:cBhvr>
                                    </p:animEffect>
                                    <p:anim calcmode="lin" valueType="num">
                                      <p:cBhvr>
                                        <p:cTn id="18" dur="800" decel="100000" fill="hold"/>
                                        <p:tgtEl>
                                          <p:spTgt spid="3">
                                            <p:txEl>
                                              <p:pRg st="1" end="1"/>
                                            </p:txEl>
                                          </p:spTgt>
                                        </p:tgtEl>
                                        <p:attrNameLst>
                                          <p:attrName>style.rotation</p:attrName>
                                        </p:attrNameLst>
                                      </p:cBhvr>
                                      <p:tavLst>
                                        <p:tav tm="0">
                                          <p:val>
                                            <p:fltVal val="-90"/>
                                          </p:val>
                                        </p:tav>
                                        <p:tav tm="100000">
                                          <p:val>
                                            <p:fltVal val="0"/>
                                          </p:val>
                                        </p:tav>
                                      </p:tavLst>
                                    </p:anim>
                                    <p:anim calcmode="lin" valueType="num">
                                      <p:cBhvr>
                                        <p:cTn id="19" dur="800" decel="100000" fill="hold"/>
                                        <p:tgtEl>
                                          <p:spTgt spid="3">
                                            <p:txEl>
                                              <p:pRg st="1" end="1"/>
                                            </p:txEl>
                                          </p:spTgt>
                                        </p:tgtEl>
                                        <p:attrNameLst>
                                          <p:attrName>ppt_x</p:attrName>
                                        </p:attrNameLst>
                                      </p:cBhvr>
                                      <p:tavLst>
                                        <p:tav tm="0">
                                          <p:val>
                                            <p:strVal val="#ppt_x+0.4"/>
                                          </p:val>
                                        </p:tav>
                                        <p:tav tm="100000">
                                          <p:val>
                                            <p:strVal val="#ppt_x-0.05"/>
                                          </p:val>
                                        </p:tav>
                                      </p:tavLst>
                                    </p:anim>
                                    <p:anim calcmode="lin" valueType="num">
                                      <p:cBhvr>
                                        <p:cTn id="20" dur="800" decel="100000" fill="hold"/>
                                        <p:tgtEl>
                                          <p:spTgt spid="3">
                                            <p:txEl>
                                              <p:pRg st="1" end="1"/>
                                            </p:txEl>
                                          </p:spTgt>
                                        </p:tgtEl>
                                        <p:attrNameLst>
                                          <p:attrName>ppt_y</p:attrName>
                                        </p:attrNameLst>
                                      </p:cBhvr>
                                      <p:tavLst>
                                        <p:tav tm="0">
                                          <p:val>
                                            <p:strVal val="#ppt_y-0.4"/>
                                          </p:val>
                                        </p:tav>
                                        <p:tav tm="100000">
                                          <p:val>
                                            <p:strVal val="#ppt_y+0.1"/>
                                          </p:val>
                                        </p:tav>
                                      </p:tavLst>
                                    </p:anim>
                                    <p:anim calcmode="lin" valueType="num">
                                      <p:cBhvr>
                                        <p:cTn id="21" dur="200" accel="100000" fill="hold">
                                          <p:stCondLst>
                                            <p:cond delay="800"/>
                                          </p:stCondLst>
                                        </p:cTn>
                                        <p:tgtEl>
                                          <p:spTgt spid="3">
                                            <p:txEl>
                                              <p:pRg st="1" end="1"/>
                                            </p:txEl>
                                          </p:spTgt>
                                        </p:tgtEl>
                                        <p:attrNameLst>
                                          <p:attrName>ppt_x</p:attrName>
                                        </p:attrNameLst>
                                      </p:cBhvr>
                                      <p:tavLst>
                                        <p:tav tm="0">
                                          <p:val>
                                            <p:strVal val="#ppt_x-0.05"/>
                                          </p:val>
                                        </p:tav>
                                        <p:tav tm="100000">
                                          <p:val>
                                            <p:strVal val="#ppt_x"/>
                                          </p:val>
                                        </p:tav>
                                      </p:tavLst>
                                    </p:anim>
                                    <p:anim calcmode="lin" valueType="num">
                                      <p:cBhvr>
                                        <p:cTn id="22" dur="200" accel="100000" fill="hold">
                                          <p:stCondLst>
                                            <p:cond delay="800"/>
                                          </p:stCondLst>
                                        </p:cTn>
                                        <p:tgtEl>
                                          <p:spTgt spid="3">
                                            <p:txEl>
                                              <p:pRg st="1" end="1"/>
                                            </p:txEl>
                                          </p:spTgt>
                                        </p:tgtEl>
                                        <p:attrNameLst>
                                          <p:attrName>ppt_y</p:attrName>
                                        </p:attrNameLst>
                                      </p:cBhvr>
                                      <p:tavLst>
                                        <p:tav tm="0">
                                          <p:val>
                                            <p:strVal val="#ppt_y+0.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30" presetClass="entr" presetSubtype="0" fill="hold"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fade">
                                      <p:cBhvr>
                                        <p:cTn id="27" dur="800" decel="100000"/>
                                        <p:tgtEl>
                                          <p:spTgt spid="3">
                                            <p:txEl>
                                              <p:pRg st="2" end="2"/>
                                            </p:txEl>
                                          </p:spTgt>
                                        </p:tgtEl>
                                      </p:cBhvr>
                                    </p:animEffect>
                                    <p:anim calcmode="lin" valueType="num">
                                      <p:cBhvr>
                                        <p:cTn id="28" dur="800" decel="100000" fill="hold"/>
                                        <p:tgtEl>
                                          <p:spTgt spid="3">
                                            <p:txEl>
                                              <p:pRg st="2" end="2"/>
                                            </p:txEl>
                                          </p:spTgt>
                                        </p:tgtEl>
                                        <p:attrNameLst>
                                          <p:attrName>style.rotation</p:attrName>
                                        </p:attrNameLst>
                                      </p:cBhvr>
                                      <p:tavLst>
                                        <p:tav tm="0">
                                          <p:val>
                                            <p:fltVal val="-90"/>
                                          </p:val>
                                        </p:tav>
                                        <p:tav tm="100000">
                                          <p:val>
                                            <p:fltVal val="0"/>
                                          </p:val>
                                        </p:tav>
                                      </p:tavLst>
                                    </p:anim>
                                    <p:anim calcmode="lin" valueType="num">
                                      <p:cBhvr>
                                        <p:cTn id="29" dur="800" decel="100000" fill="hold"/>
                                        <p:tgtEl>
                                          <p:spTgt spid="3">
                                            <p:txEl>
                                              <p:pRg st="2" end="2"/>
                                            </p:txEl>
                                          </p:spTgt>
                                        </p:tgtEl>
                                        <p:attrNameLst>
                                          <p:attrName>ppt_x</p:attrName>
                                        </p:attrNameLst>
                                      </p:cBhvr>
                                      <p:tavLst>
                                        <p:tav tm="0">
                                          <p:val>
                                            <p:strVal val="#ppt_x+0.4"/>
                                          </p:val>
                                        </p:tav>
                                        <p:tav tm="100000">
                                          <p:val>
                                            <p:strVal val="#ppt_x-0.05"/>
                                          </p:val>
                                        </p:tav>
                                      </p:tavLst>
                                    </p:anim>
                                    <p:anim calcmode="lin" valueType="num">
                                      <p:cBhvr>
                                        <p:cTn id="30" dur="800" decel="100000" fill="hold"/>
                                        <p:tgtEl>
                                          <p:spTgt spid="3">
                                            <p:txEl>
                                              <p:pRg st="2" end="2"/>
                                            </p:txEl>
                                          </p:spTgt>
                                        </p:tgtEl>
                                        <p:attrNameLst>
                                          <p:attrName>ppt_y</p:attrName>
                                        </p:attrNameLst>
                                      </p:cBhvr>
                                      <p:tavLst>
                                        <p:tav tm="0">
                                          <p:val>
                                            <p:strVal val="#ppt_y-0.4"/>
                                          </p:val>
                                        </p:tav>
                                        <p:tav tm="100000">
                                          <p:val>
                                            <p:strVal val="#ppt_y+0.1"/>
                                          </p:val>
                                        </p:tav>
                                      </p:tavLst>
                                    </p:anim>
                                    <p:anim calcmode="lin" valueType="num">
                                      <p:cBhvr>
                                        <p:cTn id="31" dur="200" accel="100000" fill="hold">
                                          <p:stCondLst>
                                            <p:cond delay="800"/>
                                          </p:stCondLst>
                                        </p:cTn>
                                        <p:tgtEl>
                                          <p:spTgt spid="3">
                                            <p:txEl>
                                              <p:pRg st="2" end="2"/>
                                            </p:txEl>
                                          </p:spTgt>
                                        </p:tgtEl>
                                        <p:attrNameLst>
                                          <p:attrName>ppt_x</p:attrName>
                                        </p:attrNameLst>
                                      </p:cBhvr>
                                      <p:tavLst>
                                        <p:tav tm="0">
                                          <p:val>
                                            <p:strVal val="#ppt_x-0.05"/>
                                          </p:val>
                                        </p:tav>
                                        <p:tav tm="100000">
                                          <p:val>
                                            <p:strVal val="#ppt_x"/>
                                          </p:val>
                                        </p:tav>
                                      </p:tavLst>
                                    </p:anim>
                                    <p:anim calcmode="lin" valueType="num">
                                      <p:cBhvr>
                                        <p:cTn id="32" dur="200" accel="100000" fill="hold">
                                          <p:stCondLst>
                                            <p:cond delay="800"/>
                                          </p:stCondLst>
                                        </p:cTn>
                                        <p:tgtEl>
                                          <p:spTgt spid="3">
                                            <p:txEl>
                                              <p:pRg st="2" end="2"/>
                                            </p:txEl>
                                          </p:spTgt>
                                        </p:tgtEl>
                                        <p:attrNameLst>
                                          <p:attrName>ppt_y</p:attrName>
                                        </p:attrNameLst>
                                      </p:cBhvr>
                                      <p:tavLst>
                                        <p:tav tm="0">
                                          <p:val>
                                            <p:strVal val="#ppt_y+0.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30" presetClass="entr" presetSubtype="0" fill="hold" nodeType="clickEffect">
                                  <p:stCondLst>
                                    <p:cond delay="0"/>
                                  </p:stCondLst>
                                  <p:childTnLst>
                                    <p:set>
                                      <p:cBhvr>
                                        <p:cTn id="36" dur="1" fill="hold">
                                          <p:stCondLst>
                                            <p:cond delay="0"/>
                                          </p:stCondLst>
                                        </p:cTn>
                                        <p:tgtEl>
                                          <p:spTgt spid="3">
                                            <p:txEl>
                                              <p:pRg st="3" end="3"/>
                                            </p:txEl>
                                          </p:spTgt>
                                        </p:tgtEl>
                                        <p:attrNameLst>
                                          <p:attrName>style.visibility</p:attrName>
                                        </p:attrNameLst>
                                      </p:cBhvr>
                                      <p:to>
                                        <p:strVal val="visible"/>
                                      </p:to>
                                    </p:set>
                                    <p:animEffect transition="in" filter="fade">
                                      <p:cBhvr>
                                        <p:cTn id="37" dur="800" decel="100000"/>
                                        <p:tgtEl>
                                          <p:spTgt spid="3">
                                            <p:txEl>
                                              <p:pRg st="3" end="3"/>
                                            </p:txEl>
                                          </p:spTgt>
                                        </p:tgtEl>
                                      </p:cBhvr>
                                    </p:animEffect>
                                    <p:anim calcmode="lin" valueType="num">
                                      <p:cBhvr>
                                        <p:cTn id="38" dur="800" decel="100000" fill="hold"/>
                                        <p:tgtEl>
                                          <p:spTgt spid="3">
                                            <p:txEl>
                                              <p:pRg st="3" end="3"/>
                                            </p:txEl>
                                          </p:spTgt>
                                        </p:tgtEl>
                                        <p:attrNameLst>
                                          <p:attrName>style.rotation</p:attrName>
                                        </p:attrNameLst>
                                      </p:cBhvr>
                                      <p:tavLst>
                                        <p:tav tm="0">
                                          <p:val>
                                            <p:fltVal val="-90"/>
                                          </p:val>
                                        </p:tav>
                                        <p:tav tm="100000">
                                          <p:val>
                                            <p:fltVal val="0"/>
                                          </p:val>
                                        </p:tav>
                                      </p:tavLst>
                                    </p:anim>
                                    <p:anim calcmode="lin" valueType="num">
                                      <p:cBhvr>
                                        <p:cTn id="39" dur="800" decel="100000" fill="hold"/>
                                        <p:tgtEl>
                                          <p:spTgt spid="3">
                                            <p:txEl>
                                              <p:pRg st="3" end="3"/>
                                            </p:txEl>
                                          </p:spTgt>
                                        </p:tgtEl>
                                        <p:attrNameLst>
                                          <p:attrName>ppt_x</p:attrName>
                                        </p:attrNameLst>
                                      </p:cBhvr>
                                      <p:tavLst>
                                        <p:tav tm="0">
                                          <p:val>
                                            <p:strVal val="#ppt_x+0.4"/>
                                          </p:val>
                                        </p:tav>
                                        <p:tav tm="100000">
                                          <p:val>
                                            <p:strVal val="#ppt_x-0.05"/>
                                          </p:val>
                                        </p:tav>
                                      </p:tavLst>
                                    </p:anim>
                                    <p:anim calcmode="lin" valueType="num">
                                      <p:cBhvr>
                                        <p:cTn id="40" dur="800" decel="100000" fill="hold"/>
                                        <p:tgtEl>
                                          <p:spTgt spid="3">
                                            <p:txEl>
                                              <p:pRg st="3" end="3"/>
                                            </p:txEl>
                                          </p:spTgt>
                                        </p:tgtEl>
                                        <p:attrNameLst>
                                          <p:attrName>ppt_y</p:attrName>
                                        </p:attrNameLst>
                                      </p:cBhvr>
                                      <p:tavLst>
                                        <p:tav tm="0">
                                          <p:val>
                                            <p:strVal val="#ppt_y-0.4"/>
                                          </p:val>
                                        </p:tav>
                                        <p:tav tm="100000">
                                          <p:val>
                                            <p:strVal val="#ppt_y+0.1"/>
                                          </p:val>
                                        </p:tav>
                                      </p:tavLst>
                                    </p:anim>
                                    <p:anim calcmode="lin" valueType="num">
                                      <p:cBhvr>
                                        <p:cTn id="41" dur="200" accel="100000" fill="hold">
                                          <p:stCondLst>
                                            <p:cond delay="800"/>
                                          </p:stCondLst>
                                        </p:cTn>
                                        <p:tgtEl>
                                          <p:spTgt spid="3">
                                            <p:txEl>
                                              <p:pRg st="3" end="3"/>
                                            </p:txEl>
                                          </p:spTgt>
                                        </p:tgtEl>
                                        <p:attrNameLst>
                                          <p:attrName>ppt_x</p:attrName>
                                        </p:attrNameLst>
                                      </p:cBhvr>
                                      <p:tavLst>
                                        <p:tav tm="0">
                                          <p:val>
                                            <p:strVal val="#ppt_x-0.05"/>
                                          </p:val>
                                        </p:tav>
                                        <p:tav tm="100000">
                                          <p:val>
                                            <p:strVal val="#ppt_x"/>
                                          </p:val>
                                        </p:tav>
                                      </p:tavLst>
                                    </p:anim>
                                    <p:anim calcmode="lin" valueType="num">
                                      <p:cBhvr>
                                        <p:cTn id="42" dur="200" accel="100000" fill="hold">
                                          <p:stCondLst>
                                            <p:cond delay="800"/>
                                          </p:stCondLst>
                                        </p:cTn>
                                        <p:tgtEl>
                                          <p:spTgt spid="3">
                                            <p:txEl>
                                              <p:pRg st="3" end="3"/>
                                            </p:txEl>
                                          </p:spTgt>
                                        </p:tgtEl>
                                        <p:attrNameLst>
                                          <p:attrName>ppt_y</p:attrName>
                                        </p:attrNameLst>
                                      </p:cBhvr>
                                      <p:tavLst>
                                        <p:tav tm="0">
                                          <p:val>
                                            <p:strVal val="#ppt_y+0.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30" presetClass="entr" presetSubtype="0" fill="hold" nodeType="clickEffect">
                                  <p:stCondLst>
                                    <p:cond delay="0"/>
                                  </p:stCondLst>
                                  <p:childTnLst>
                                    <p:set>
                                      <p:cBhvr>
                                        <p:cTn id="46" dur="1" fill="hold">
                                          <p:stCondLst>
                                            <p:cond delay="0"/>
                                          </p:stCondLst>
                                        </p:cTn>
                                        <p:tgtEl>
                                          <p:spTgt spid="3">
                                            <p:txEl>
                                              <p:pRg st="4" end="4"/>
                                            </p:txEl>
                                          </p:spTgt>
                                        </p:tgtEl>
                                        <p:attrNameLst>
                                          <p:attrName>style.visibility</p:attrName>
                                        </p:attrNameLst>
                                      </p:cBhvr>
                                      <p:to>
                                        <p:strVal val="visible"/>
                                      </p:to>
                                    </p:set>
                                    <p:animEffect transition="in" filter="fade">
                                      <p:cBhvr>
                                        <p:cTn id="47" dur="800" decel="100000"/>
                                        <p:tgtEl>
                                          <p:spTgt spid="3">
                                            <p:txEl>
                                              <p:pRg st="4" end="4"/>
                                            </p:txEl>
                                          </p:spTgt>
                                        </p:tgtEl>
                                      </p:cBhvr>
                                    </p:animEffect>
                                    <p:anim calcmode="lin" valueType="num">
                                      <p:cBhvr>
                                        <p:cTn id="48" dur="800" decel="100000" fill="hold"/>
                                        <p:tgtEl>
                                          <p:spTgt spid="3">
                                            <p:txEl>
                                              <p:pRg st="4" end="4"/>
                                            </p:txEl>
                                          </p:spTgt>
                                        </p:tgtEl>
                                        <p:attrNameLst>
                                          <p:attrName>style.rotation</p:attrName>
                                        </p:attrNameLst>
                                      </p:cBhvr>
                                      <p:tavLst>
                                        <p:tav tm="0">
                                          <p:val>
                                            <p:fltVal val="-90"/>
                                          </p:val>
                                        </p:tav>
                                        <p:tav tm="100000">
                                          <p:val>
                                            <p:fltVal val="0"/>
                                          </p:val>
                                        </p:tav>
                                      </p:tavLst>
                                    </p:anim>
                                    <p:anim calcmode="lin" valueType="num">
                                      <p:cBhvr>
                                        <p:cTn id="49" dur="800" decel="100000" fill="hold"/>
                                        <p:tgtEl>
                                          <p:spTgt spid="3">
                                            <p:txEl>
                                              <p:pRg st="4" end="4"/>
                                            </p:txEl>
                                          </p:spTgt>
                                        </p:tgtEl>
                                        <p:attrNameLst>
                                          <p:attrName>ppt_x</p:attrName>
                                        </p:attrNameLst>
                                      </p:cBhvr>
                                      <p:tavLst>
                                        <p:tav tm="0">
                                          <p:val>
                                            <p:strVal val="#ppt_x+0.4"/>
                                          </p:val>
                                        </p:tav>
                                        <p:tav tm="100000">
                                          <p:val>
                                            <p:strVal val="#ppt_x-0.05"/>
                                          </p:val>
                                        </p:tav>
                                      </p:tavLst>
                                    </p:anim>
                                    <p:anim calcmode="lin" valueType="num">
                                      <p:cBhvr>
                                        <p:cTn id="50" dur="800" decel="100000" fill="hold"/>
                                        <p:tgtEl>
                                          <p:spTgt spid="3">
                                            <p:txEl>
                                              <p:pRg st="4" end="4"/>
                                            </p:txEl>
                                          </p:spTgt>
                                        </p:tgtEl>
                                        <p:attrNameLst>
                                          <p:attrName>ppt_y</p:attrName>
                                        </p:attrNameLst>
                                      </p:cBhvr>
                                      <p:tavLst>
                                        <p:tav tm="0">
                                          <p:val>
                                            <p:strVal val="#ppt_y-0.4"/>
                                          </p:val>
                                        </p:tav>
                                        <p:tav tm="100000">
                                          <p:val>
                                            <p:strVal val="#ppt_y+0.1"/>
                                          </p:val>
                                        </p:tav>
                                      </p:tavLst>
                                    </p:anim>
                                    <p:anim calcmode="lin" valueType="num">
                                      <p:cBhvr>
                                        <p:cTn id="51" dur="200" accel="100000" fill="hold">
                                          <p:stCondLst>
                                            <p:cond delay="800"/>
                                          </p:stCondLst>
                                        </p:cTn>
                                        <p:tgtEl>
                                          <p:spTgt spid="3">
                                            <p:txEl>
                                              <p:pRg st="4" end="4"/>
                                            </p:txEl>
                                          </p:spTgt>
                                        </p:tgtEl>
                                        <p:attrNameLst>
                                          <p:attrName>ppt_x</p:attrName>
                                        </p:attrNameLst>
                                      </p:cBhvr>
                                      <p:tavLst>
                                        <p:tav tm="0">
                                          <p:val>
                                            <p:strVal val="#ppt_x-0.05"/>
                                          </p:val>
                                        </p:tav>
                                        <p:tav tm="100000">
                                          <p:val>
                                            <p:strVal val="#ppt_x"/>
                                          </p:val>
                                        </p:tav>
                                      </p:tavLst>
                                    </p:anim>
                                    <p:anim calcmode="lin" valueType="num">
                                      <p:cBhvr>
                                        <p:cTn id="52" dur="200" accel="100000" fill="hold">
                                          <p:stCondLst>
                                            <p:cond delay="800"/>
                                          </p:stCondLst>
                                        </p:cTn>
                                        <p:tgtEl>
                                          <p:spTgt spid="3">
                                            <p:txEl>
                                              <p:pRg st="4" end="4"/>
                                            </p:txEl>
                                          </p:spTgt>
                                        </p:tgtEl>
                                        <p:attrNameLst>
                                          <p:attrName>ppt_y</p:attrName>
                                        </p:attrNameLst>
                                      </p:cBhvr>
                                      <p:tavLst>
                                        <p:tav tm="0">
                                          <p:val>
                                            <p:strVal val="#ppt_y+0.1"/>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30" presetClass="entr" presetSubtype="0" fill="hold" nodeType="clickEffect">
                                  <p:stCondLst>
                                    <p:cond delay="0"/>
                                  </p:stCondLst>
                                  <p:childTnLst>
                                    <p:set>
                                      <p:cBhvr>
                                        <p:cTn id="56" dur="1" fill="hold">
                                          <p:stCondLst>
                                            <p:cond delay="0"/>
                                          </p:stCondLst>
                                        </p:cTn>
                                        <p:tgtEl>
                                          <p:spTgt spid="3">
                                            <p:txEl>
                                              <p:pRg st="5" end="5"/>
                                            </p:txEl>
                                          </p:spTgt>
                                        </p:tgtEl>
                                        <p:attrNameLst>
                                          <p:attrName>style.visibility</p:attrName>
                                        </p:attrNameLst>
                                      </p:cBhvr>
                                      <p:to>
                                        <p:strVal val="visible"/>
                                      </p:to>
                                    </p:set>
                                    <p:animEffect transition="in" filter="fade">
                                      <p:cBhvr>
                                        <p:cTn id="57" dur="800" decel="100000"/>
                                        <p:tgtEl>
                                          <p:spTgt spid="3">
                                            <p:txEl>
                                              <p:pRg st="5" end="5"/>
                                            </p:txEl>
                                          </p:spTgt>
                                        </p:tgtEl>
                                      </p:cBhvr>
                                    </p:animEffect>
                                    <p:anim calcmode="lin" valueType="num">
                                      <p:cBhvr>
                                        <p:cTn id="58" dur="800" decel="100000" fill="hold"/>
                                        <p:tgtEl>
                                          <p:spTgt spid="3">
                                            <p:txEl>
                                              <p:pRg st="5" end="5"/>
                                            </p:txEl>
                                          </p:spTgt>
                                        </p:tgtEl>
                                        <p:attrNameLst>
                                          <p:attrName>style.rotation</p:attrName>
                                        </p:attrNameLst>
                                      </p:cBhvr>
                                      <p:tavLst>
                                        <p:tav tm="0">
                                          <p:val>
                                            <p:fltVal val="-90"/>
                                          </p:val>
                                        </p:tav>
                                        <p:tav tm="100000">
                                          <p:val>
                                            <p:fltVal val="0"/>
                                          </p:val>
                                        </p:tav>
                                      </p:tavLst>
                                    </p:anim>
                                    <p:anim calcmode="lin" valueType="num">
                                      <p:cBhvr>
                                        <p:cTn id="59" dur="800" decel="100000" fill="hold"/>
                                        <p:tgtEl>
                                          <p:spTgt spid="3">
                                            <p:txEl>
                                              <p:pRg st="5" end="5"/>
                                            </p:txEl>
                                          </p:spTgt>
                                        </p:tgtEl>
                                        <p:attrNameLst>
                                          <p:attrName>ppt_x</p:attrName>
                                        </p:attrNameLst>
                                      </p:cBhvr>
                                      <p:tavLst>
                                        <p:tav tm="0">
                                          <p:val>
                                            <p:strVal val="#ppt_x+0.4"/>
                                          </p:val>
                                        </p:tav>
                                        <p:tav tm="100000">
                                          <p:val>
                                            <p:strVal val="#ppt_x-0.05"/>
                                          </p:val>
                                        </p:tav>
                                      </p:tavLst>
                                    </p:anim>
                                    <p:anim calcmode="lin" valueType="num">
                                      <p:cBhvr>
                                        <p:cTn id="60" dur="800" decel="100000" fill="hold"/>
                                        <p:tgtEl>
                                          <p:spTgt spid="3">
                                            <p:txEl>
                                              <p:pRg st="5" end="5"/>
                                            </p:txEl>
                                          </p:spTgt>
                                        </p:tgtEl>
                                        <p:attrNameLst>
                                          <p:attrName>ppt_y</p:attrName>
                                        </p:attrNameLst>
                                      </p:cBhvr>
                                      <p:tavLst>
                                        <p:tav tm="0">
                                          <p:val>
                                            <p:strVal val="#ppt_y-0.4"/>
                                          </p:val>
                                        </p:tav>
                                        <p:tav tm="100000">
                                          <p:val>
                                            <p:strVal val="#ppt_y+0.1"/>
                                          </p:val>
                                        </p:tav>
                                      </p:tavLst>
                                    </p:anim>
                                    <p:anim calcmode="lin" valueType="num">
                                      <p:cBhvr>
                                        <p:cTn id="61" dur="200" accel="100000" fill="hold">
                                          <p:stCondLst>
                                            <p:cond delay="800"/>
                                          </p:stCondLst>
                                        </p:cTn>
                                        <p:tgtEl>
                                          <p:spTgt spid="3">
                                            <p:txEl>
                                              <p:pRg st="5" end="5"/>
                                            </p:txEl>
                                          </p:spTgt>
                                        </p:tgtEl>
                                        <p:attrNameLst>
                                          <p:attrName>ppt_x</p:attrName>
                                        </p:attrNameLst>
                                      </p:cBhvr>
                                      <p:tavLst>
                                        <p:tav tm="0">
                                          <p:val>
                                            <p:strVal val="#ppt_x-0.05"/>
                                          </p:val>
                                        </p:tav>
                                        <p:tav tm="100000">
                                          <p:val>
                                            <p:strVal val="#ppt_x"/>
                                          </p:val>
                                        </p:tav>
                                      </p:tavLst>
                                    </p:anim>
                                    <p:anim calcmode="lin" valueType="num">
                                      <p:cBhvr>
                                        <p:cTn id="62" dur="200" accel="100000" fill="hold">
                                          <p:stCondLst>
                                            <p:cond delay="800"/>
                                          </p:stCondLst>
                                        </p:cTn>
                                        <p:tgtEl>
                                          <p:spTgt spid="3">
                                            <p:txEl>
                                              <p:pRg st="5" end="5"/>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998111"/>
            <a:ext cx="7024744" cy="781702"/>
          </a:xfrm>
        </p:spPr>
        <p:txBody>
          <a:bodyPr/>
          <a:lstStyle/>
          <a:p>
            <a:r>
              <a:rPr lang="en-US" dirty="0" smtClean="0"/>
              <a:t>Kelvin</a:t>
            </a:r>
            <a:endParaRPr lang="en-US" dirty="0"/>
          </a:p>
        </p:txBody>
      </p:sp>
      <p:sp>
        <p:nvSpPr>
          <p:cNvPr id="3" name="Content Placeholder 2"/>
          <p:cNvSpPr>
            <a:spLocks noGrp="1"/>
          </p:cNvSpPr>
          <p:nvPr>
            <p:ph idx="1"/>
          </p:nvPr>
        </p:nvSpPr>
        <p:spPr>
          <a:xfrm>
            <a:off x="694607" y="1779813"/>
            <a:ext cx="7600981" cy="4410989"/>
          </a:xfrm>
        </p:spPr>
        <p:txBody>
          <a:bodyPr>
            <a:normAutofit/>
          </a:bodyPr>
          <a:lstStyle/>
          <a:p>
            <a:r>
              <a:rPr lang="en-US" sz="3000" dirty="0" smtClean="0"/>
              <a:t>Lowest </a:t>
            </a:r>
            <a:r>
              <a:rPr lang="en-US" sz="3000" dirty="0" smtClean="0"/>
              <a:t>temperature is 0 K</a:t>
            </a:r>
          </a:p>
          <a:p>
            <a:pPr lvl="1"/>
            <a:r>
              <a:rPr lang="en-US" sz="3000" dirty="0" smtClean="0"/>
              <a:t>Absolute zero</a:t>
            </a:r>
          </a:p>
          <a:p>
            <a:pPr lvl="1"/>
            <a:r>
              <a:rPr lang="en-US" sz="3000" dirty="0" smtClean="0"/>
              <a:t>Particles in that material would not be moving and would no longer have KE</a:t>
            </a:r>
          </a:p>
          <a:p>
            <a:pPr lvl="1"/>
            <a:r>
              <a:rPr lang="en-US" sz="3000" dirty="0" smtClean="0"/>
              <a:t>Scientists have not been able to cool any material to 0 K</a:t>
            </a:r>
          </a:p>
          <a:p>
            <a:pPr lvl="1"/>
            <a:endParaRPr lang="en-US" dirty="0"/>
          </a:p>
        </p:txBody>
      </p:sp>
    </p:spTree>
    <p:extLst>
      <p:ext uri="{BB962C8B-B14F-4D97-AF65-F5344CB8AC3E}">
        <p14:creationId xmlns:p14="http://schemas.microsoft.com/office/powerpoint/2010/main" val="64527308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800" decel="100000"/>
                                        <p:tgtEl>
                                          <p:spTgt spid="3">
                                            <p:txEl>
                                              <p:pRg st="0" end="0"/>
                                            </p:txEl>
                                          </p:spTgt>
                                        </p:tgtEl>
                                      </p:cBhvr>
                                    </p:animEffect>
                                    <p:anim calcmode="lin" valueType="num">
                                      <p:cBhvr>
                                        <p:cTn id="8" dur="800" decel="100000" fill="hold"/>
                                        <p:tgtEl>
                                          <p:spTgt spid="3">
                                            <p:txEl>
                                              <p:pRg st="0" end="0"/>
                                            </p:txEl>
                                          </p:spTgt>
                                        </p:tgtEl>
                                        <p:attrNameLst>
                                          <p:attrName>style.rotation</p:attrName>
                                        </p:attrNameLst>
                                      </p:cBhvr>
                                      <p:tavLst>
                                        <p:tav tm="0">
                                          <p:val>
                                            <p:fltVal val="-90"/>
                                          </p:val>
                                        </p:tav>
                                        <p:tav tm="100000">
                                          <p:val>
                                            <p:fltVal val="0"/>
                                          </p:val>
                                        </p:tav>
                                      </p:tavLst>
                                    </p:anim>
                                    <p:anim calcmode="lin" valueType="num">
                                      <p:cBhvr>
                                        <p:cTn id="9" dur="800" decel="100000" fill="hold"/>
                                        <p:tgtEl>
                                          <p:spTgt spid="3">
                                            <p:txEl>
                                              <p:pRg st="0" end="0"/>
                                            </p:txEl>
                                          </p:spTgt>
                                        </p:tgtEl>
                                        <p:attrNameLst>
                                          <p:attrName>ppt_x</p:attrName>
                                        </p:attrNameLst>
                                      </p:cBhvr>
                                      <p:tavLst>
                                        <p:tav tm="0">
                                          <p:val>
                                            <p:strVal val="#ppt_x+0.4"/>
                                          </p:val>
                                        </p:tav>
                                        <p:tav tm="100000">
                                          <p:val>
                                            <p:strVal val="#ppt_x-0.05"/>
                                          </p:val>
                                        </p:tav>
                                      </p:tavLst>
                                    </p:anim>
                                    <p:anim calcmode="lin" valueType="num">
                                      <p:cBhvr>
                                        <p:cTn id="10" dur="800" decel="100000" fill="hold"/>
                                        <p:tgtEl>
                                          <p:spTgt spid="3">
                                            <p:txEl>
                                              <p:pRg st="0" end="0"/>
                                            </p:txEl>
                                          </p:spTgt>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3">
                                            <p:txEl>
                                              <p:pRg st="0" end="0"/>
                                            </p:txEl>
                                          </p:spTgt>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3">
                                            <p:txEl>
                                              <p:pRg st="0" end="0"/>
                                            </p:txEl>
                                          </p:spTgt>
                                        </p:tgtEl>
                                        <p:attrNameLst>
                                          <p:attrName>ppt_y</p:attrName>
                                        </p:attrNameLst>
                                      </p:cBhvr>
                                      <p:tavLst>
                                        <p:tav tm="0">
                                          <p:val>
                                            <p:strVal val="#ppt_y+0.1"/>
                                          </p:val>
                                        </p:tav>
                                        <p:tav tm="100000">
                                          <p:val>
                                            <p:strVal val="#ppt_y"/>
                                          </p:val>
                                        </p:tav>
                                      </p:tavLst>
                                    </p:anim>
                                  </p:childTnLst>
                                </p:cTn>
                              </p:par>
                              <p:par>
                                <p:cTn id="13" presetID="30" presetClass="entr" presetSubtype="0"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800" decel="100000"/>
                                        <p:tgtEl>
                                          <p:spTgt spid="3">
                                            <p:txEl>
                                              <p:pRg st="1" end="1"/>
                                            </p:txEl>
                                          </p:spTgt>
                                        </p:tgtEl>
                                      </p:cBhvr>
                                    </p:animEffect>
                                    <p:anim calcmode="lin" valueType="num">
                                      <p:cBhvr>
                                        <p:cTn id="16" dur="800" decel="100000" fill="hold"/>
                                        <p:tgtEl>
                                          <p:spTgt spid="3">
                                            <p:txEl>
                                              <p:pRg st="1" end="1"/>
                                            </p:txEl>
                                          </p:spTgt>
                                        </p:tgtEl>
                                        <p:attrNameLst>
                                          <p:attrName>style.rotation</p:attrName>
                                        </p:attrNameLst>
                                      </p:cBhvr>
                                      <p:tavLst>
                                        <p:tav tm="0">
                                          <p:val>
                                            <p:fltVal val="-90"/>
                                          </p:val>
                                        </p:tav>
                                        <p:tav tm="100000">
                                          <p:val>
                                            <p:fltVal val="0"/>
                                          </p:val>
                                        </p:tav>
                                      </p:tavLst>
                                    </p:anim>
                                    <p:anim calcmode="lin" valueType="num">
                                      <p:cBhvr>
                                        <p:cTn id="17" dur="800" decel="100000" fill="hold"/>
                                        <p:tgtEl>
                                          <p:spTgt spid="3">
                                            <p:txEl>
                                              <p:pRg st="1" end="1"/>
                                            </p:txEl>
                                          </p:spTgt>
                                        </p:tgtEl>
                                        <p:attrNameLst>
                                          <p:attrName>ppt_x</p:attrName>
                                        </p:attrNameLst>
                                      </p:cBhvr>
                                      <p:tavLst>
                                        <p:tav tm="0">
                                          <p:val>
                                            <p:strVal val="#ppt_x+0.4"/>
                                          </p:val>
                                        </p:tav>
                                        <p:tav tm="100000">
                                          <p:val>
                                            <p:strVal val="#ppt_x-0.05"/>
                                          </p:val>
                                        </p:tav>
                                      </p:tavLst>
                                    </p:anim>
                                    <p:anim calcmode="lin" valueType="num">
                                      <p:cBhvr>
                                        <p:cTn id="18" dur="800" decel="100000" fill="hold"/>
                                        <p:tgtEl>
                                          <p:spTgt spid="3">
                                            <p:txEl>
                                              <p:pRg st="1" end="1"/>
                                            </p:txEl>
                                          </p:spTgt>
                                        </p:tgtEl>
                                        <p:attrNameLst>
                                          <p:attrName>ppt_y</p:attrName>
                                        </p:attrNameLst>
                                      </p:cBhvr>
                                      <p:tavLst>
                                        <p:tav tm="0">
                                          <p:val>
                                            <p:strVal val="#ppt_y-0.4"/>
                                          </p:val>
                                        </p:tav>
                                        <p:tav tm="100000">
                                          <p:val>
                                            <p:strVal val="#ppt_y+0.1"/>
                                          </p:val>
                                        </p:tav>
                                      </p:tavLst>
                                    </p:anim>
                                    <p:anim calcmode="lin" valueType="num">
                                      <p:cBhvr>
                                        <p:cTn id="19" dur="200" accel="100000" fill="hold">
                                          <p:stCondLst>
                                            <p:cond delay="800"/>
                                          </p:stCondLst>
                                        </p:cTn>
                                        <p:tgtEl>
                                          <p:spTgt spid="3">
                                            <p:txEl>
                                              <p:pRg st="1" end="1"/>
                                            </p:txEl>
                                          </p:spTgt>
                                        </p:tgtEl>
                                        <p:attrNameLst>
                                          <p:attrName>ppt_x</p:attrName>
                                        </p:attrNameLst>
                                      </p:cBhvr>
                                      <p:tavLst>
                                        <p:tav tm="0">
                                          <p:val>
                                            <p:strVal val="#ppt_x-0.05"/>
                                          </p:val>
                                        </p:tav>
                                        <p:tav tm="100000">
                                          <p:val>
                                            <p:strVal val="#ppt_x"/>
                                          </p:val>
                                        </p:tav>
                                      </p:tavLst>
                                    </p:anim>
                                    <p:anim calcmode="lin" valueType="num">
                                      <p:cBhvr>
                                        <p:cTn id="20" dur="200" accel="100000" fill="hold">
                                          <p:stCondLst>
                                            <p:cond delay="800"/>
                                          </p:stCondLst>
                                        </p:cTn>
                                        <p:tgtEl>
                                          <p:spTgt spid="3">
                                            <p:txEl>
                                              <p:pRg st="1" end="1"/>
                                            </p:txEl>
                                          </p:spTgt>
                                        </p:tgtEl>
                                        <p:attrNameLst>
                                          <p:attrName>ppt_y</p:attrName>
                                        </p:attrNameLst>
                                      </p:cBhvr>
                                      <p:tavLst>
                                        <p:tav tm="0">
                                          <p:val>
                                            <p:strVal val="#ppt_y+0.1"/>
                                          </p:val>
                                        </p:tav>
                                        <p:tav tm="100000">
                                          <p:val>
                                            <p:strVal val="#ppt_y"/>
                                          </p:val>
                                        </p:tav>
                                      </p:tavLst>
                                    </p:anim>
                                  </p:childTnLst>
                                </p:cTn>
                              </p:par>
                              <p:par>
                                <p:cTn id="21" presetID="30" presetClass="entr" presetSubtype="0" fill="hold" nodeType="with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800" decel="100000"/>
                                        <p:tgtEl>
                                          <p:spTgt spid="3">
                                            <p:txEl>
                                              <p:pRg st="2" end="2"/>
                                            </p:txEl>
                                          </p:spTgt>
                                        </p:tgtEl>
                                      </p:cBhvr>
                                    </p:animEffect>
                                    <p:anim calcmode="lin" valueType="num">
                                      <p:cBhvr>
                                        <p:cTn id="24" dur="800" decel="100000" fill="hold"/>
                                        <p:tgtEl>
                                          <p:spTgt spid="3">
                                            <p:txEl>
                                              <p:pRg st="2" end="2"/>
                                            </p:txEl>
                                          </p:spTgt>
                                        </p:tgtEl>
                                        <p:attrNameLst>
                                          <p:attrName>style.rotation</p:attrName>
                                        </p:attrNameLst>
                                      </p:cBhvr>
                                      <p:tavLst>
                                        <p:tav tm="0">
                                          <p:val>
                                            <p:fltVal val="-90"/>
                                          </p:val>
                                        </p:tav>
                                        <p:tav tm="100000">
                                          <p:val>
                                            <p:fltVal val="0"/>
                                          </p:val>
                                        </p:tav>
                                      </p:tavLst>
                                    </p:anim>
                                    <p:anim calcmode="lin" valueType="num">
                                      <p:cBhvr>
                                        <p:cTn id="25" dur="800" decel="100000" fill="hold"/>
                                        <p:tgtEl>
                                          <p:spTgt spid="3">
                                            <p:txEl>
                                              <p:pRg st="2" end="2"/>
                                            </p:txEl>
                                          </p:spTgt>
                                        </p:tgtEl>
                                        <p:attrNameLst>
                                          <p:attrName>ppt_x</p:attrName>
                                        </p:attrNameLst>
                                      </p:cBhvr>
                                      <p:tavLst>
                                        <p:tav tm="0">
                                          <p:val>
                                            <p:strVal val="#ppt_x+0.4"/>
                                          </p:val>
                                        </p:tav>
                                        <p:tav tm="100000">
                                          <p:val>
                                            <p:strVal val="#ppt_x-0.05"/>
                                          </p:val>
                                        </p:tav>
                                      </p:tavLst>
                                    </p:anim>
                                    <p:anim calcmode="lin" valueType="num">
                                      <p:cBhvr>
                                        <p:cTn id="26" dur="800" decel="100000" fill="hold"/>
                                        <p:tgtEl>
                                          <p:spTgt spid="3">
                                            <p:txEl>
                                              <p:pRg st="2" end="2"/>
                                            </p:txEl>
                                          </p:spTgt>
                                        </p:tgtEl>
                                        <p:attrNameLst>
                                          <p:attrName>ppt_y</p:attrName>
                                        </p:attrNameLst>
                                      </p:cBhvr>
                                      <p:tavLst>
                                        <p:tav tm="0">
                                          <p:val>
                                            <p:strVal val="#ppt_y-0.4"/>
                                          </p:val>
                                        </p:tav>
                                        <p:tav tm="100000">
                                          <p:val>
                                            <p:strVal val="#ppt_y+0.1"/>
                                          </p:val>
                                        </p:tav>
                                      </p:tavLst>
                                    </p:anim>
                                    <p:anim calcmode="lin" valueType="num">
                                      <p:cBhvr>
                                        <p:cTn id="27" dur="200" accel="100000" fill="hold">
                                          <p:stCondLst>
                                            <p:cond delay="800"/>
                                          </p:stCondLst>
                                        </p:cTn>
                                        <p:tgtEl>
                                          <p:spTgt spid="3">
                                            <p:txEl>
                                              <p:pRg st="2" end="2"/>
                                            </p:txEl>
                                          </p:spTgt>
                                        </p:tgtEl>
                                        <p:attrNameLst>
                                          <p:attrName>ppt_x</p:attrName>
                                        </p:attrNameLst>
                                      </p:cBhvr>
                                      <p:tavLst>
                                        <p:tav tm="0">
                                          <p:val>
                                            <p:strVal val="#ppt_x-0.05"/>
                                          </p:val>
                                        </p:tav>
                                        <p:tav tm="100000">
                                          <p:val>
                                            <p:strVal val="#ppt_x"/>
                                          </p:val>
                                        </p:tav>
                                      </p:tavLst>
                                    </p:anim>
                                    <p:anim calcmode="lin" valueType="num">
                                      <p:cBhvr>
                                        <p:cTn id="28" dur="200" accel="100000" fill="hold">
                                          <p:stCondLst>
                                            <p:cond delay="800"/>
                                          </p:stCondLst>
                                        </p:cTn>
                                        <p:tgtEl>
                                          <p:spTgt spid="3">
                                            <p:txEl>
                                              <p:pRg st="2" end="2"/>
                                            </p:txEl>
                                          </p:spTgt>
                                        </p:tgtEl>
                                        <p:attrNameLst>
                                          <p:attrName>ppt_y</p:attrName>
                                        </p:attrNameLst>
                                      </p:cBhvr>
                                      <p:tavLst>
                                        <p:tav tm="0">
                                          <p:val>
                                            <p:strVal val="#ppt_y+0.1"/>
                                          </p:val>
                                        </p:tav>
                                        <p:tav tm="100000">
                                          <p:val>
                                            <p:strVal val="#ppt_y"/>
                                          </p:val>
                                        </p:tav>
                                      </p:tavLst>
                                    </p:anim>
                                  </p:childTnLst>
                                </p:cTn>
                              </p:par>
                              <p:par>
                                <p:cTn id="29" presetID="30" presetClass="entr" presetSubtype="0" fill="hold" nodeType="with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800" decel="100000"/>
                                        <p:tgtEl>
                                          <p:spTgt spid="3">
                                            <p:txEl>
                                              <p:pRg st="3" end="3"/>
                                            </p:txEl>
                                          </p:spTgt>
                                        </p:tgtEl>
                                      </p:cBhvr>
                                    </p:animEffect>
                                    <p:anim calcmode="lin" valueType="num">
                                      <p:cBhvr>
                                        <p:cTn id="32" dur="800" decel="100000" fill="hold"/>
                                        <p:tgtEl>
                                          <p:spTgt spid="3">
                                            <p:txEl>
                                              <p:pRg st="3" end="3"/>
                                            </p:txEl>
                                          </p:spTgt>
                                        </p:tgtEl>
                                        <p:attrNameLst>
                                          <p:attrName>style.rotation</p:attrName>
                                        </p:attrNameLst>
                                      </p:cBhvr>
                                      <p:tavLst>
                                        <p:tav tm="0">
                                          <p:val>
                                            <p:fltVal val="-90"/>
                                          </p:val>
                                        </p:tav>
                                        <p:tav tm="100000">
                                          <p:val>
                                            <p:fltVal val="0"/>
                                          </p:val>
                                        </p:tav>
                                      </p:tavLst>
                                    </p:anim>
                                    <p:anim calcmode="lin" valueType="num">
                                      <p:cBhvr>
                                        <p:cTn id="33" dur="800" decel="100000" fill="hold"/>
                                        <p:tgtEl>
                                          <p:spTgt spid="3">
                                            <p:txEl>
                                              <p:pRg st="3" end="3"/>
                                            </p:txEl>
                                          </p:spTgt>
                                        </p:tgtEl>
                                        <p:attrNameLst>
                                          <p:attrName>ppt_x</p:attrName>
                                        </p:attrNameLst>
                                      </p:cBhvr>
                                      <p:tavLst>
                                        <p:tav tm="0">
                                          <p:val>
                                            <p:strVal val="#ppt_x+0.4"/>
                                          </p:val>
                                        </p:tav>
                                        <p:tav tm="100000">
                                          <p:val>
                                            <p:strVal val="#ppt_x-0.05"/>
                                          </p:val>
                                        </p:tav>
                                      </p:tavLst>
                                    </p:anim>
                                    <p:anim calcmode="lin" valueType="num">
                                      <p:cBhvr>
                                        <p:cTn id="34" dur="800" decel="100000" fill="hold"/>
                                        <p:tgtEl>
                                          <p:spTgt spid="3">
                                            <p:txEl>
                                              <p:pRg st="3" end="3"/>
                                            </p:txEl>
                                          </p:spTgt>
                                        </p:tgtEl>
                                        <p:attrNameLst>
                                          <p:attrName>ppt_y</p:attrName>
                                        </p:attrNameLst>
                                      </p:cBhvr>
                                      <p:tavLst>
                                        <p:tav tm="0">
                                          <p:val>
                                            <p:strVal val="#ppt_y-0.4"/>
                                          </p:val>
                                        </p:tav>
                                        <p:tav tm="100000">
                                          <p:val>
                                            <p:strVal val="#ppt_y+0.1"/>
                                          </p:val>
                                        </p:tav>
                                      </p:tavLst>
                                    </p:anim>
                                    <p:anim calcmode="lin" valueType="num">
                                      <p:cBhvr>
                                        <p:cTn id="35" dur="200" accel="100000" fill="hold">
                                          <p:stCondLst>
                                            <p:cond delay="800"/>
                                          </p:stCondLst>
                                        </p:cTn>
                                        <p:tgtEl>
                                          <p:spTgt spid="3">
                                            <p:txEl>
                                              <p:pRg st="3" end="3"/>
                                            </p:txEl>
                                          </p:spTgt>
                                        </p:tgtEl>
                                        <p:attrNameLst>
                                          <p:attrName>ppt_x</p:attrName>
                                        </p:attrNameLst>
                                      </p:cBhvr>
                                      <p:tavLst>
                                        <p:tav tm="0">
                                          <p:val>
                                            <p:strVal val="#ppt_x-0.05"/>
                                          </p:val>
                                        </p:tav>
                                        <p:tav tm="100000">
                                          <p:val>
                                            <p:strVal val="#ppt_x"/>
                                          </p:val>
                                        </p:tav>
                                      </p:tavLst>
                                    </p:anim>
                                    <p:anim calcmode="lin" valueType="num">
                                      <p:cBhvr>
                                        <p:cTn id="36" dur="200" accel="100000" fill="hold">
                                          <p:stCondLst>
                                            <p:cond delay="800"/>
                                          </p:stCondLst>
                                        </p:cTn>
                                        <p:tgtEl>
                                          <p:spTgt spid="3">
                                            <p:txEl>
                                              <p:pRg st="3" end="3"/>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6066" y="714324"/>
            <a:ext cx="7024744" cy="801544"/>
          </a:xfrm>
        </p:spPr>
        <p:txBody>
          <a:bodyPr/>
          <a:lstStyle/>
          <a:p>
            <a:r>
              <a:rPr lang="en-US" dirty="0" smtClean="0"/>
              <a:t>What is heat?</a:t>
            </a:r>
            <a:endParaRPr lang="en-US" dirty="0"/>
          </a:p>
        </p:txBody>
      </p:sp>
      <p:sp>
        <p:nvSpPr>
          <p:cNvPr id="3" name="Content Placeholder 2"/>
          <p:cNvSpPr>
            <a:spLocks noGrp="1"/>
          </p:cNvSpPr>
          <p:nvPr>
            <p:ph idx="1"/>
          </p:nvPr>
        </p:nvSpPr>
        <p:spPr>
          <a:xfrm>
            <a:off x="654915" y="1515868"/>
            <a:ext cx="7720055" cy="4316762"/>
          </a:xfrm>
        </p:spPr>
        <p:txBody>
          <a:bodyPr>
            <a:noAutofit/>
          </a:bodyPr>
          <a:lstStyle/>
          <a:p>
            <a:r>
              <a:rPr lang="en-US" sz="3000" dirty="0" smtClean="0"/>
              <a:t>The movement of thermal energy from a warmer object to a cooler object</a:t>
            </a:r>
          </a:p>
          <a:p>
            <a:r>
              <a:rPr lang="en-US" sz="3000" dirty="0" smtClean="0"/>
              <a:t>All objects have TE</a:t>
            </a:r>
          </a:p>
          <a:p>
            <a:r>
              <a:rPr lang="en-US" sz="3000" dirty="0" smtClean="0"/>
              <a:t>You heat something when TE transfers to the object (hot cocoa to hands)</a:t>
            </a:r>
          </a:p>
          <a:p>
            <a:r>
              <a:rPr lang="en-US" sz="3000" dirty="0" smtClean="0"/>
              <a:t>Rate of heating depends on the difference in temperatures between the two objects</a:t>
            </a:r>
          </a:p>
        </p:txBody>
      </p:sp>
    </p:spTree>
    <p:extLst>
      <p:ext uri="{BB962C8B-B14F-4D97-AF65-F5344CB8AC3E}">
        <p14:creationId xmlns:p14="http://schemas.microsoft.com/office/powerpoint/2010/main" val="222022673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3">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9" fill="hold">
                      <p:stCondLst>
                        <p:cond delay="indefinite"/>
                      </p:stCondLst>
                      <p:childTnLst>
                        <p:par>
                          <p:cTn id="20" fill="hold">
                            <p:stCondLst>
                              <p:cond delay="0"/>
                            </p:stCondLst>
                            <p:childTnLst>
                              <p:par>
                                <p:cTn id="21" presetID="15"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26" dur="1000" fill="hold"/>
                                        <p:tgtEl>
                                          <p:spTgt spid="3">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7" fill="hold">
                      <p:stCondLst>
                        <p:cond delay="indefinite"/>
                      </p:stCondLst>
                      <p:childTnLst>
                        <p:par>
                          <p:cTn id="28" fill="hold">
                            <p:stCondLst>
                              <p:cond delay="0"/>
                            </p:stCondLst>
                            <p:childTnLst>
                              <p:par>
                                <p:cTn id="29" presetID="15" presetClass="entr" presetSubtype="0"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3" end="3"/>
                                            </p:txEl>
                                          </p:spTgt>
                                        </p:tgtEl>
                                        <p:attrNameLst>
                                          <p:attrName>ppt_x</p:attrName>
                                        </p:attrNameLst>
                                      </p:cBhvr>
                                      <p:tavLst>
                                        <p:tav tm="0" fmla="#ppt_x+(cos(-2*pi*(1-$))*-#ppt_x-sin(-2*pi*(1-$))*(1-#ppt_y))*(1-$)">
                                          <p:val>
                                            <p:fltVal val="0"/>
                                          </p:val>
                                        </p:tav>
                                        <p:tav tm="100000">
                                          <p:val>
                                            <p:fltVal val="1"/>
                                          </p:val>
                                        </p:tav>
                                      </p:tavLst>
                                    </p:anim>
                                    <p:anim calcmode="lin" valueType="num">
                                      <p:cBhvr>
                                        <p:cTn id="34" dur="1000" fill="hold"/>
                                        <p:tgtEl>
                                          <p:spTgt spid="3">
                                            <p:txEl>
                                              <p:pRg st="3" end="3"/>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01487" y="769714"/>
            <a:ext cx="7024744" cy="1143000"/>
          </a:xfrm>
        </p:spPr>
        <p:txBody>
          <a:bodyPr/>
          <a:lstStyle/>
          <a:p>
            <a:r>
              <a:rPr lang="en-US" dirty="0" smtClean="0"/>
              <a:t>Rate of heating</a:t>
            </a:r>
            <a:endParaRPr lang="en-US" dirty="0"/>
          </a:p>
        </p:txBody>
      </p:sp>
      <p:sp>
        <p:nvSpPr>
          <p:cNvPr id="3" name="Content Placeholder 2"/>
          <p:cNvSpPr>
            <a:spLocks noGrp="1"/>
          </p:cNvSpPr>
          <p:nvPr>
            <p:ph idx="1"/>
          </p:nvPr>
        </p:nvSpPr>
        <p:spPr>
          <a:xfrm>
            <a:off x="1071679" y="1912714"/>
            <a:ext cx="7007127" cy="3919915"/>
          </a:xfrm>
        </p:spPr>
        <p:txBody>
          <a:bodyPr>
            <a:noAutofit/>
          </a:bodyPr>
          <a:lstStyle/>
          <a:p>
            <a:r>
              <a:rPr lang="en-US" sz="3000" dirty="0" smtClean="0"/>
              <a:t>The difference in temp between the hot coca and the air is greater than the hot cocoa and the cup</a:t>
            </a:r>
          </a:p>
          <a:p>
            <a:r>
              <a:rPr lang="en-US" sz="3000" dirty="0" smtClean="0"/>
              <a:t>The hot cocoa heats the air more than the cup</a:t>
            </a:r>
          </a:p>
          <a:p>
            <a:r>
              <a:rPr lang="en-US" sz="3000" dirty="0" smtClean="0"/>
              <a:t>Heating continues until all objects are the same temperature</a:t>
            </a:r>
          </a:p>
        </p:txBody>
      </p:sp>
    </p:spTree>
    <p:extLst>
      <p:ext uri="{BB962C8B-B14F-4D97-AF65-F5344CB8AC3E}">
        <p14:creationId xmlns:p14="http://schemas.microsoft.com/office/powerpoint/2010/main" val="318022263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Video</a:t>
            </a:r>
            <a:endParaRPr lang="en-US" dirty="0"/>
          </a:p>
        </p:txBody>
      </p:sp>
      <p:sp>
        <p:nvSpPr>
          <p:cNvPr id="3" name="Content Placeholder 2"/>
          <p:cNvSpPr>
            <a:spLocks noGrp="1"/>
          </p:cNvSpPr>
          <p:nvPr>
            <p:ph idx="1"/>
          </p:nvPr>
        </p:nvSpPr>
        <p:spPr/>
        <p:txBody>
          <a:bodyPr/>
          <a:lstStyle/>
          <a:p>
            <a:r>
              <a:rPr lang="en-US" dirty="0" smtClean="0">
                <a:hlinkClick r:id="rId2"/>
              </a:rPr>
              <a:t>http://www.neok12.com/php/watch.php?v=zX054a5a434e43775e477851&amp;t=Heat-Temperature</a:t>
            </a:r>
            <a:endParaRPr lang="en-US" dirty="0"/>
          </a:p>
        </p:txBody>
      </p:sp>
    </p:spTree>
    <p:extLst>
      <p:ext uri="{BB962C8B-B14F-4D97-AF65-F5344CB8AC3E}">
        <p14:creationId xmlns:p14="http://schemas.microsoft.com/office/powerpoint/2010/main" val="2544611911"/>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Lesson Two: Thermal Energy Transfers</a:t>
            </a:r>
            <a:endParaRPr lang="en-US" dirty="0"/>
          </a:p>
        </p:txBody>
      </p:sp>
      <p:sp>
        <p:nvSpPr>
          <p:cNvPr id="5" name="Text Placeholder 4"/>
          <p:cNvSpPr>
            <a:spLocks noGrp="1"/>
          </p:cNvSpPr>
          <p:nvPr>
            <p:ph type="body" idx="1"/>
          </p:nvPr>
        </p:nvSpPr>
        <p:spPr/>
        <p:txBody>
          <a:bodyPr>
            <a:normAutofit/>
          </a:bodyPr>
          <a:lstStyle/>
          <a:p>
            <a:r>
              <a:rPr lang="en-US" dirty="0" smtClean="0"/>
              <a:t>Vocabulary words:</a:t>
            </a:r>
          </a:p>
          <a:p>
            <a:r>
              <a:rPr lang="en-US" dirty="0" smtClean="0"/>
              <a:t>radiation, conduction, thermal conductor, thermal insulator, specific heat, thermal contraction, thermal expansion, convection, convection current</a:t>
            </a:r>
            <a:endParaRPr lang="en-US" dirty="0"/>
          </a:p>
        </p:txBody>
      </p:sp>
    </p:spTree>
    <p:extLst>
      <p:ext uri="{BB962C8B-B14F-4D97-AF65-F5344CB8AC3E}">
        <p14:creationId xmlns:p14="http://schemas.microsoft.com/office/powerpoint/2010/main" val="813187513"/>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16"/>
          <p:cNvSpPr>
            <a:spLocks noGrp="1"/>
          </p:cNvSpPr>
          <p:nvPr>
            <p:ph type="title"/>
          </p:nvPr>
        </p:nvSpPr>
        <p:spPr/>
        <p:txBody>
          <a:bodyPr>
            <a:normAutofit fontScale="90000"/>
          </a:bodyPr>
          <a:lstStyle/>
          <a:p>
            <a:r>
              <a:rPr lang="en-US" dirty="0" smtClean="0"/>
              <a:t>Thermal energy is transferred:</a:t>
            </a:r>
            <a:endParaRPr lang="en-US" dirty="0"/>
          </a:p>
        </p:txBody>
      </p:sp>
      <p:sp>
        <p:nvSpPr>
          <p:cNvPr id="18" name="Content Placeholder 17"/>
          <p:cNvSpPr>
            <a:spLocks noGrp="1"/>
          </p:cNvSpPr>
          <p:nvPr>
            <p:ph idx="1"/>
          </p:nvPr>
        </p:nvSpPr>
        <p:spPr/>
        <p:txBody>
          <a:bodyPr>
            <a:normAutofit/>
          </a:bodyPr>
          <a:lstStyle/>
          <a:p>
            <a:r>
              <a:rPr lang="en-US" sz="3000" dirty="0" smtClean="0"/>
              <a:t>Radiation</a:t>
            </a:r>
          </a:p>
          <a:p>
            <a:r>
              <a:rPr lang="en-US" sz="3000" dirty="0" smtClean="0"/>
              <a:t>Conduction</a:t>
            </a:r>
          </a:p>
          <a:p>
            <a:r>
              <a:rPr lang="en-US" sz="3000" dirty="0" smtClean="0"/>
              <a:t>Convection</a:t>
            </a:r>
            <a:endParaRPr lang="en-US" sz="3000" dirty="0"/>
          </a:p>
        </p:txBody>
      </p:sp>
    </p:spTree>
    <p:extLst>
      <p:ext uri="{BB962C8B-B14F-4D97-AF65-F5344CB8AC3E}">
        <p14:creationId xmlns:p14="http://schemas.microsoft.com/office/powerpoint/2010/main" val="158226944"/>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Radiation</a:t>
            </a:r>
            <a:endParaRPr lang="en-US" dirty="0"/>
          </a:p>
        </p:txBody>
      </p:sp>
      <p:sp>
        <p:nvSpPr>
          <p:cNvPr id="3" name="Content Placeholder 2"/>
          <p:cNvSpPr>
            <a:spLocks noGrp="1"/>
          </p:cNvSpPr>
          <p:nvPr>
            <p:ph idx="1"/>
          </p:nvPr>
        </p:nvSpPr>
        <p:spPr>
          <a:xfrm>
            <a:off x="1043492" y="2323652"/>
            <a:ext cx="7192558" cy="3926677"/>
          </a:xfrm>
        </p:spPr>
        <p:txBody>
          <a:bodyPr/>
          <a:lstStyle/>
          <a:p>
            <a:r>
              <a:rPr lang="en-US" sz="3000" dirty="0" smtClean="0"/>
              <a:t>The transfer of TE from one material to another by electromagnetic waves</a:t>
            </a:r>
          </a:p>
          <a:p>
            <a:r>
              <a:rPr lang="en-US" sz="3000" dirty="0" smtClean="0"/>
              <a:t>All matter transfers TE by radiation</a:t>
            </a:r>
          </a:p>
          <a:p>
            <a:r>
              <a:rPr lang="en-US" sz="3000" dirty="0" smtClean="0"/>
              <a:t>Warm objects emit more radiation than cold objects do</a:t>
            </a:r>
          </a:p>
          <a:p>
            <a:endParaRPr lang="en-US" sz="2800" dirty="0" smtClean="0"/>
          </a:p>
          <a:p>
            <a:endParaRPr lang="en-US" dirty="0"/>
          </a:p>
        </p:txBody>
      </p:sp>
    </p:spTree>
    <p:extLst>
      <p:ext uri="{BB962C8B-B14F-4D97-AF65-F5344CB8AC3E}">
        <p14:creationId xmlns:p14="http://schemas.microsoft.com/office/powerpoint/2010/main" val="339489718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edg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edge">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0"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edge">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0" presetClass="entr" presetSubtype="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edge">
                                      <p:cBhvr>
                                        <p:cTn id="2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Radiation</a:t>
            </a:r>
            <a:endParaRPr lang="en-US" dirty="0"/>
          </a:p>
        </p:txBody>
      </p:sp>
      <p:sp>
        <p:nvSpPr>
          <p:cNvPr id="3" name="Content Placeholder 2"/>
          <p:cNvSpPr>
            <a:spLocks noGrp="1"/>
          </p:cNvSpPr>
          <p:nvPr>
            <p:ph idx="1"/>
          </p:nvPr>
        </p:nvSpPr>
        <p:spPr>
          <a:xfrm>
            <a:off x="1043492" y="2323652"/>
            <a:ext cx="7212404" cy="3886992"/>
          </a:xfrm>
        </p:spPr>
        <p:txBody>
          <a:bodyPr>
            <a:noAutofit/>
          </a:bodyPr>
          <a:lstStyle/>
          <a:p>
            <a:r>
              <a:rPr lang="en-US" sz="3000" dirty="0" smtClean="0"/>
              <a:t>TE from the Sun heats the inside of the car by radiation</a:t>
            </a:r>
          </a:p>
          <a:p>
            <a:r>
              <a:rPr lang="en-US" sz="3000" dirty="0" smtClean="0"/>
              <a:t>Radiation is the only way TE can travel from the Sun to Earth</a:t>
            </a:r>
          </a:p>
          <a:p>
            <a:r>
              <a:rPr lang="en-US" sz="3000" dirty="0" smtClean="0"/>
              <a:t>Radiation transfers TE through solids, liquid, and gases.</a:t>
            </a:r>
            <a:endParaRPr lang="en-US" sz="3000" dirty="0"/>
          </a:p>
        </p:txBody>
      </p:sp>
    </p:spTree>
    <p:extLst>
      <p:ext uri="{BB962C8B-B14F-4D97-AF65-F5344CB8AC3E}">
        <p14:creationId xmlns:p14="http://schemas.microsoft.com/office/powerpoint/2010/main" val="415307990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edg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edg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edg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670502"/>
            <a:ext cx="7024744" cy="1143000"/>
          </a:xfrm>
        </p:spPr>
        <p:txBody>
          <a:bodyPr/>
          <a:lstStyle/>
          <a:p>
            <a:r>
              <a:rPr lang="en-US" dirty="0" smtClean="0"/>
              <a:t>Conduction</a:t>
            </a:r>
            <a:endParaRPr lang="en-US" dirty="0"/>
          </a:p>
        </p:txBody>
      </p:sp>
      <p:sp>
        <p:nvSpPr>
          <p:cNvPr id="3" name="Content Placeholder 2"/>
          <p:cNvSpPr>
            <a:spLocks noGrp="1"/>
          </p:cNvSpPr>
          <p:nvPr>
            <p:ph idx="1"/>
          </p:nvPr>
        </p:nvSpPr>
        <p:spPr>
          <a:xfrm>
            <a:off x="615223" y="1813502"/>
            <a:ext cx="7858977" cy="4377300"/>
          </a:xfrm>
        </p:spPr>
        <p:txBody>
          <a:bodyPr>
            <a:noAutofit/>
          </a:bodyPr>
          <a:lstStyle/>
          <a:p>
            <a:r>
              <a:rPr lang="en-US" sz="3000" dirty="0" smtClean="0"/>
              <a:t>The transfer of TE between materials by the collisions of particles</a:t>
            </a:r>
          </a:p>
          <a:p>
            <a:r>
              <a:rPr lang="en-US" sz="3000" dirty="0" smtClean="0"/>
              <a:t>The </a:t>
            </a:r>
            <a:r>
              <a:rPr lang="en-US" sz="3000" dirty="0" smtClean="0"/>
              <a:t>lemonade has a lower temp than the air</a:t>
            </a:r>
          </a:p>
          <a:p>
            <a:pPr lvl="1"/>
            <a:r>
              <a:rPr lang="en-US" sz="3000" dirty="0" smtClean="0"/>
              <a:t>Less KE than the particles in the air</a:t>
            </a:r>
          </a:p>
          <a:p>
            <a:r>
              <a:rPr lang="en-US" sz="3000" dirty="0" smtClean="0"/>
              <a:t>When particles with different KE collide, the particles with higher KE transfer energy to particles with lower KE</a:t>
            </a:r>
          </a:p>
        </p:txBody>
      </p:sp>
      <p:pic>
        <p:nvPicPr>
          <p:cNvPr id="4" name="Picture 3"/>
          <p:cNvPicPr>
            <a:picLocks noChangeAspect="1"/>
          </p:cNvPicPr>
          <p:nvPr/>
        </p:nvPicPr>
        <p:blipFill>
          <a:blip r:embed="rId2"/>
          <a:stretch>
            <a:fillRect/>
          </a:stretch>
        </p:blipFill>
        <p:spPr>
          <a:xfrm>
            <a:off x="4931648" y="228600"/>
            <a:ext cx="2976156" cy="1666647"/>
          </a:xfrm>
          <a:prstGeom prst="rect">
            <a:avLst/>
          </a:prstGeom>
        </p:spPr>
      </p:pic>
    </p:spTree>
    <p:extLst>
      <p:ext uri="{BB962C8B-B14F-4D97-AF65-F5344CB8AC3E}">
        <p14:creationId xmlns:p14="http://schemas.microsoft.com/office/powerpoint/2010/main" val="405222412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2"/>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8" presetClass="emph" presetSubtype="0" fill="hold" nodeType="clickEffect">
                                  <p:stCondLst>
                                    <p:cond delay="0"/>
                                  </p:stCondLst>
                                  <p:childTnLst>
                                    <p:animRot by="21600000">
                                      <p:cBhvr>
                                        <p:cTn id="10" dur="2000" fill="hold"/>
                                        <p:tgtEl>
                                          <p:spTgt spid="3">
                                            <p:txEl>
                                              <p:pRg st="0" end="0"/>
                                            </p:txEl>
                                          </p:spTgt>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8" presetClass="emph" presetSubtype="0" fill="hold" nodeType="clickEffect">
                                  <p:stCondLst>
                                    <p:cond delay="0"/>
                                  </p:stCondLst>
                                  <p:childTnLst>
                                    <p:animRot by="21600000">
                                      <p:cBhvr>
                                        <p:cTn id="14" dur="2000" fill="hold"/>
                                        <p:tgtEl>
                                          <p:spTgt spid="3">
                                            <p:txEl>
                                              <p:pRg st="1" end="1"/>
                                            </p:txEl>
                                          </p:spTgt>
                                        </p:tgtEl>
                                        <p:attrNameLst>
                                          <p:attrName>r</p:attrName>
                                        </p:attrNameLst>
                                      </p:cBhvr>
                                    </p:animRot>
                                  </p:childTnLst>
                                </p:cTn>
                              </p:par>
                              <p:par>
                                <p:cTn id="15" presetID="8" presetClass="emph" presetSubtype="0" fill="hold" nodeType="withEffect">
                                  <p:stCondLst>
                                    <p:cond delay="0"/>
                                  </p:stCondLst>
                                  <p:childTnLst>
                                    <p:animRot by="21600000">
                                      <p:cBhvr>
                                        <p:cTn id="16" dur="2000" fill="hold"/>
                                        <p:tgtEl>
                                          <p:spTgt spid="3">
                                            <p:txEl>
                                              <p:pRg st="2" end="2"/>
                                            </p:txEl>
                                          </p:spTgt>
                                        </p:tgtEl>
                                        <p:attrNameLst>
                                          <p:attrName>r</p:attrName>
                                        </p:attrNameLst>
                                      </p:cBhvr>
                                    </p:animRot>
                                  </p:childTnLst>
                                </p:cTn>
                              </p:par>
                            </p:childTnLst>
                          </p:cTn>
                        </p:par>
                      </p:childTnLst>
                    </p:cTn>
                  </p:par>
                  <p:par>
                    <p:cTn id="17" fill="hold">
                      <p:stCondLst>
                        <p:cond delay="indefinite"/>
                      </p:stCondLst>
                      <p:childTnLst>
                        <p:par>
                          <p:cTn id="18" fill="hold">
                            <p:stCondLst>
                              <p:cond delay="0"/>
                            </p:stCondLst>
                            <p:childTnLst>
                              <p:par>
                                <p:cTn id="19" presetID="8" presetClass="emph" presetSubtype="0" fill="hold" nodeType="clickEffect">
                                  <p:stCondLst>
                                    <p:cond delay="0"/>
                                  </p:stCondLst>
                                  <p:childTnLst>
                                    <p:animRot by="21600000">
                                      <p:cBhvr>
                                        <p:cTn id="20" dur="2000" fill="hold"/>
                                        <p:tgtEl>
                                          <p:spTgt spid="3">
                                            <p:txEl>
                                              <p:pRg st="3" end="3"/>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Lesson One: Thermal Energy, Temperature, and Heat</a:t>
            </a:r>
            <a:endParaRPr lang="en-US" dirty="0"/>
          </a:p>
        </p:txBody>
      </p:sp>
      <p:sp>
        <p:nvSpPr>
          <p:cNvPr id="3" name="Text Placeholder 2"/>
          <p:cNvSpPr>
            <a:spLocks noGrp="1"/>
          </p:cNvSpPr>
          <p:nvPr>
            <p:ph type="body" idx="1"/>
          </p:nvPr>
        </p:nvSpPr>
        <p:spPr/>
        <p:txBody>
          <a:bodyPr>
            <a:normAutofit/>
          </a:bodyPr>
          <a:lstStyle/>
          <a:p>
            <a:r>
              <a:rPr lang="en-US" sz="2400" dirty="0" smtClean="0"/>
              <a:t>Vocabulary words: </a:t>
            </a:r>
          </a:p>
          <a:p>
            <a:r>
              <a:rPr lang="en-US" sz="2400" dirty="0"/>
              <a:t>	</a:t>
            </a:r>
            <a:r>
              <a:rPr lang="en-US" sz="2400" dirty="0" smtClean="0"/>
              <a:t>thermal energy, temperature, heat</a:t>
            </a:r>
            <a:endParaRPr lang="en-US" sz="2400" dirty="0"/>
          </a:p>
        </p:txBody>
      </p:sp>
    </p:spTree>
    <p:extLst>
      <p:ext uri="{BB962C8B-B14F-4D97-AF65-F5344CB8AC3E}">
        <p14:creationId xmlns:p14="http://schemas.microsoft.com/office/powerpoint/2010/main" val="39169386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34298" y="1071486"/>
            <a:ext cx="7382676" cy="4761144"/>
          </a:xfrm>
        </p:spPr>
        <p:txBody>
          <a:bodyPr>
            <a:noAutofit/>
          </a:bodyPr>
          <a:lstStyle/>
          <a:p>
            <a:r>
              <a:rPr lang="en-US" sz="3000" dirty="0" smtClean="0"/>
              <a:t>Particles of the air collide with and transfer KE to the particles of the lemonade</a:t>
            </a:r>
          </a:p>
          <a:p>
            <a:r>
              <a:rPr lang="en-US" sz="3000" dirty="0" smtClean="0"/>
              <a:t>Result= lemonade temp increases</a:t>
            </a:r>
          </a:p>
          <a:p>
            <a:pPr lvl="1"/>
            <a:r>
              <a:rPr lang="en-US" sz="3000" dirty="0" smtClean="0"/>
              <a:t>KE &amp; TE is transferred</a:t>
            </a:r>
          </a:p>
          <a:p>
            <a:r>
              <a:rPr lang="en-US" sz="3000" dirty="0" smtClean="0"/>
              <a:t>Conduction continues until the TE of all particles in contact is equal</a:t>
            </a:r>
            <a:endParaRPr lang="en-US" sz="3000" dirty="0"/>
          </a:p>
        </p:txBody>
      </p:sp>
    </p:spTree>
    <p:extLst>
      <p:ext uri="{BB962C8B-B14F-4D97-AF65-F5344CB8AC3E}">
        <p14:creationId xmlns:p14="http://schemas.microsoft.com/office/powerpoint/2010/main" val="224553937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nodeType="clickEffect">
                                  <p:stCondLst>
                                    <p:cond delay="0"/>
                                  </p:stCondLst>
                                  <p:childTnLst>
                                    <p:animRot by="21600000">
                                      <p:cBhvr>
                                        <p:cTn id="6" dur="2000" fill="hold"/>
                                        <p:tgtEl>
                                          <p:spTgt spid="3">
                                            <p:txEl>
                                              <p:pRg st="0" end="0"/>
                                            </p:txEl>
                                          </p:spTgt>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8" presetClass="emph" presetSubtype="0" fill="hold" nodeType="clickEffect">
                                  <p:stCondLst>
                                    <p:cond delay="0"/>
                                  </p:stCondLst>
                                  <p:childTnLst>
                                    <p:animRot by="21600000">
                                      <p:cBhvr>
                                        <p:cTn id="10" dur="2000" fill="hold"/>
                                        <p:tgtEl>
                                          <p:spTgt spid="3">
                                            <p:txEl>
                                              <p:pRg st="1" end="1"/>
                                            </p:txEl>
                                          </p:spTgt>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8" presetClass="emph" presetSubtype="0" fill="hold" nodeType="clickEffect">
                                  <p:stCondLst>
                                    <p:cond delay="0"/>
                                  </p:stCondLst>
                                  <p:childTnLst>
                                    <p:animRot by="21600000">
                                      <p:cBhvr>
                                        <p:cTn id="14" dur="2000" fill="hold"/>
                                        <p:tgtEl>
                                          <p:spTgt spid="3">
                                            <p:txEl>
                                              <p:pRg st="2" end="2"/>
                                            </p:txEl>
                                          </p:spTgt>
                                        </p:tgtEl>
                                        <p:attrNameLst>
                                          <p:attrName>r</p:attrName>
                                        </p:attrNameLst>
                                      </p:cBhvr>
                                    </p:animRot>
                                  </p:childTnLst>
                                </p:cTn>
                              </p:par>
                            </p:childTnLst>
                          </p:cTn>
                        </p:par>
                      </p:childTnLst>
                    </p:cTn>
                  </p:par>
                  <p:par>
                    <p:cTn id="15" fill="hold">
                      <p:stCondLst>
                        <p:cond delay="indefinite"/>
                      </p:stCondLst>
                      <p:childTnLst>
                        <p:par>
                          <p:cTn id="16" fill="hold">
                            <p:stCondLst>
                              <p:cond delay="0"/>
                            </p:stCondLst>
                            <p:childTnLst>
                              <p:par>
                                <p:cTn id="17" presetID="8" presetClass="emph" presetSubtype="0" fill="hold" nodeType="clickEffect">
                                  <p:stCondLst>
                                    <p:cond delay="0"/>
                                  </p:stCondLst>
                                  <p:childTnLst>
                                    <p:animRot by="21600000">
                                      <p:cBhvr>
                                        <p:cTn id="18" dur="2000" fill="hold"/>
                                        <p:tgtEl>
                                          <p:spTgt spid="3">
                                            <p:txEl>
                                              <p:pRg st="3" end="3"/>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650660"/>
            <a:ext cx="7024744" cy="1143000"/>
          </a:xfrm>
        </p:spPr>
        <p:txBody>
          <a:bodyPr>
            <a:normAutofit/>
          </a:bodyPr>
          <a:lstStyle/>
          <a:p>
            <a:r>
              <a:rPr lang="en-US" dirty="0" smtClean="0"/>
              <a:t>Thermal Conductor</a:t>
            </a:r>
            <a:endParaRPr lang="en-US" dirty="0"/>
          </a:p>
        </p:txBody>
      </p:sp>
      <p:sp>
        <p:nvSpPr>
          <p:cNvPr id="3" name="Content Placeholder 2"/>
          <p:cNvSpPr>
            <a:spLocks noGrp="1"/>
          </p:cNvSpPr>
          <p:nvPr>
            <p:ph idx="1"/>
          </p:nvPr>
        </p:nvSpPr>
        <p:spPr>
          <a:xfrm>
            <a:off x="674761" y="1855288"/>
            <a:ext cx="7700209" cy="3827466"/>
          </a:xfrm>
        </p:spPr>
        <p:txBody>
          <a:bodyPr>
            <a:noAutofit/>
          </a:bodyPr>
          <a:lstStyle/>
          <a:p>
            <a:r>
              <a:rPr lang="en-US" sz="3000" dirty="0" smtClean="0"/>
              <a:t>Conductor: a material through which TE flows easily</a:t>
            </a:r>
          </a:p>
          <a:p>
            <a:pPr lvl="1"/>
            <a:r>
              <a:rPr lang="en-US" sz="3000" dirty="0" smtClean="0"/>
              <a:t>Have electrons that move easily</a:t>
            </a:r>
          </a:p>
          <a:p>
            <a:pPr lvl="1"/>
            <a:r>
              <a:rPr lang="en-US" sz="3000" dirty="0" smtClean="0"/>
              <a:t>Electrons transfer KE when they collide with other electrons and atoms (like an arcade game)</a:t>
            </a:r>
          </a:p>
          <a:p>
            <a:pPr lvl="1"/>
            <a:r>
              <a:rPr lang="en-US" sz="3000" dirty="0" smtClean="0"/>
              <a:t>Metals are better thermal conductors than nonmetals</a:t>
            </a:r>
            <a:endParaRPr lang="en-US" sz="3000" dirty="0"/>
          </a:p>
        </p:txBody>
      </p:sp>
    </p:spTree>
    <p:extLst>
      <p:ext uri="{BB962C8B-B14F-4D97-AF65-F5344CB8AC3E}">
        <p14:creationId xmlns:p14="http://schemas.microsoft.com/office/powerpoint/2010/main" val="77872059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par>
                                <p:cTn id="13" presetID="22" presetClass="entr" presetSubtype="4"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wipe(down)">
                                      <p:cBhvr>
                                        <p:cTn id="15" dur="500"/>
                                        <p:tgtEl>
                                          <p:spTgt spid="3">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wipe(down)">
                                      <p:cBhvr>
                                        <p:cTn id="20" dur="500"/>
                                        <p:tgtEl>
                                          <p:spTgt spid="3">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wipe(down)">
                                      <p:cBhvr>
                                        <p:cTn id="25"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650660"/>
            <a:ext cx="7024744" cy="1143000"/>
          </a:xfrm>
        </p:spPr>
        <p:txBody>
          <a:bodyPr/>
          <a:lstStyle/>
          <a:p>
            <a:r>
              <a:rPr lang="en-US" dirty="0" smtClean="0"/>
              <a:t>Thermal Insulator</a:t>
            </a:r>
            <a:endParaRPr lang="en-US" dirty="0"/>
          </a:p>
        </p:txBody>
      </p:sp>
      <p:sp>
        <p:nvSpPr>
          <p:cNvPr id="3" name="Content Placeholder 2"/>
          <p:cNvSpPr>
            <a:spLocks noGrp="1"/>
          </p:cNvSpPr>
          <p:nvPr>
            <p:ph idx="1"/>
          </p:nvPr>
        </p:nvSpPr>
        <p:spPr>
          <a:xfrm>
            <a:off x="714453" y="1793660"/>
            <a:ext cx="7640671" cy="4536038"/>
          </a:xfrm>
        </p:spPr>
        <p:txBody>
          <a:bodyPr>
            <a:noAutofit/>
          </a:bodyPr>
          <a:lstStyle/>
          <a:p>
            <a:r>
              <a:rPr lang="en-US" sz="3000" dirty="0" smtClean="0"/>
              <a:t>Insulator: a material  through which TE does not flow easily</a:t>
            </a:r>
          </a:p>
          <a:p>
            <a:r>
              <a:rPr lang="en-US" sz="3000" dirty="0" smtClean="0"/>
              <a:t>The electrons in the atoms do not move easily</a:t>
            </a:r>
          </a:p>
          <a:p>
            <a:r>
              <a:rPr lang="en-US" sz="3000" dirty="0" smtClean="0"/>
              <a:t>Do not transfer TE easily</a:t>
            </a:r>
          </a:p>
          <a:p>
            <a:pPr lvl="1"/>
            <a:r>
              <a:rPr lang="en-US" sz="3000" dirty="0" smtClean="0"/>
              <a:t>Fewer collisions occur between electrons and atoms</a:t>
            </a:r>
          </a:p>
          <a:p>
            <a:r>
              <a:rPr lang="en-US" sz="3000" dirty="0" smtClean="0"/>
              <a:t>The cloth on the seatbelt is a good insulator</a:t>
            </a:r>
            <a:endParaRPr lang="en-US" sz="3000" dirty="0"/>
          </a:p>
        </p:txBody>
      </p:sp>
    </p:spTree>
    <p:extLst>
      <p:ext uri="{BB962C8B-B14F-4D97-AF65-F5344CB8AC3E}">
        <p14:creationId xmlns:p14="http://schemas.microsoft.com/office/powerpoint/2010/main" val="321018490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par>
                                <p:cTn id="24" presetID="53" presetClass="entr" presetSubtype="16" fill="hold" nodeType="with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 calcmode="lin" valueType="num">
                                      <p:cBhvr>
                                        <p:cTn id="26"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7"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8" dur="500"/>
                                        <p:tgtEl>
                                          <p:spTgt spid="3">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3" presetClass="entr" presetSubtype="16" fill="hold"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 calcmode="lin" valueType="num">
                                      <p:cBhvr>
                                        <p:cTn id="33"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4"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5"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456164"/>
            <a:ext cx="7024744" cy="1143000"/>
          </a:xfrm>
        </p:spPr>
        <p:txBody>
          <a:bodyPr/>
          <a:lstStyle/>
          <a:p>
            <a:r>
              <a:rPr lang="en-US" dirty="0" smtClean="0"/>
              <a:t>Specific Heat</a:t>
            </a:r>
            <a:endParaRPr lang="en-US" dirty="0"/>
          </a:p>
        </p:txBody>
      </p:sp>
      <p:sp>
        <p:nvSpPr>
          <p:cNvPr id="3" name="Content Placeholder 2"/>
          <p:cNvSpPr>
            <a:spLocks noGrp="1"/>
          </p:cNvSpPr>
          <p:nvPr>
            <p:ph idx="1"/>
          </p:nvPr>
        </p:nvSpPr>
        <p:spPr>
          <a:xfrm>
            <a:off x="694608" y="1599164"/>
            <a:ext cx="7541442" cy="4233465"/>
          </a:xfrm>
        </p:spPr>
        <p:txBody>
          <a:bodyPr>
            <a:noAutofit/>
          </a:bodyPr>
          <a:lstStyle/>
          <a:p>
            <a:r>
              <a:rPr lang="en-US" sz="3000" dirty="0" smtClean="0"/>
              <a:t>The amount of TE required to increase the temp of 1 kg of a material by 1 degree Celsius</a:t>
            </a:r>
          </a:p>
          <a:p>
            <a:r>
              <a:rPr lang="en-US" sz="3000" dirty="0" smtClean="0"/>
              <a:t>Every material has specific heat</a:t>
            </a:r>
          </a:p>
          <a:p>
            <a:r>
              <a:rPr lang="en-US" sz="3000" dirty="0" smtClean="0"/>
              <a:t>Low specific heat-</a:t>
            </a:r>
            <a:r>
              <a:rPr lang="en-US" sz="3000" dirty="0" err="1" smtClean="0"/>
              <a:t>doesn</a:t>
            </a:r>
            <a:r>
              <a:rPr lang="fr-FR" sz="3000" dirty="0" smtClean="0"/>
              <a:t>’</a:t>
            </a:r>
            <a:r>
              <a:rPr lang="en-US" sz="3000" dirty="0" smtClean="0"/>
              <a:t>t take much energy to change the temp</a:t>
            </a:r>
          </a:p>
          <a:p>
            <a:r>
              <a:rPr lang="en-US" sz="3000" dirty="0" smtClean="0"/>
              <a:t>High specific heat- takes a lot of energy to change the temp</a:t>
            </a:r>
            <a:endParaRPr lang="en-US" sz="3000" dirty="0"/>
          </a:p>
        </p:txBody>
      </p:sp>
    </p:spTree>
    <p:extLst>
      <p:ext uri="{BB962C8B-B14F-4D97-AF65-F5344CB8AC3E}">
        <p14:creationId xmlns:p14="http://schemas.microsoft.com/office/powerpoint/2010/main" val="165573971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anim calcmode="lin" valueType="num">
                                      <p:cBhvr>
                                        <p:cTn id="1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1000"/>
                                        <p:tgtEl>
                                          <p:spTgt spid="3">
                                            <p:txEl>
                                              <p:pRg st="2" end="2"/>
                                            </p:txEl>
                                          </p:spTgt>
                                        </p:tgtEl>
                                      </p:cBhvr>
                                    </p:animEffect>
                                    <p:anim calcmode="lin" valueType="num">
                                      <p:cBhvr>
                                        <p:cTn id="2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1000"/>
                                        <p:tgtEl>
                                          <p:spTgt spid="3">
                                            <p:txEl>
                                              <p:pRg st="3" end="3"/>
                                            </p:txEl>
                                          </p:spTgt>
                                        </p:tgtEl>
                                      </p:cBhvr>
                                    </p:animEffect>
                                    <p:anim calcmode="lin" valueType="num">
                                      <p:cBhvr>
                                        <p:cTn id="3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Specific Heat of Thermal Conductors &amp; Insulators</a:t>
            </a:r>
            <a:endParaRPr lang="en-US" dirty="0"/>
          </a:p>
        </p:txBody>
      </p:sp>
      <p:sp>
        <p:nvSpPr>
          <p:cNvPr id="3" name="Content Placeholder 2"/>
          <p:cNvSpPr>
            <a:spLocks noGrp="1"/>
          </p:cNvSpPr>
          <p:nvPr>
            <p:ph idx="1"/>
          </p:nvPr>
        </p:nvSpPr>
        <p:spPr>
          <a:xfrm>
            <a:off x="1043492" y="2323652"/>
            <a:ext cx="7024742" cy="3508977"/>
          </a:xfrm>
        </p:spPr>
        <p:txBody>
          <a:bodyPr>
            <a:normAutofit/>
          </a:bodyPr>
          <a:lstStyle/>
          <a:p>
            <a:r>
              <a:rPr lang="en-US" sz="3000" dirty="0" smtClean="0"/>
              <a:t>Conductors: low specific heat</a:t>
            </a:r>
          </a:p>
          <a:p>
            <a:r>
              <a:rPr lang="en-US" sz="3000" dirty="0" smtClean="0"/>
              <a:t>Insulators: high specific heat</a:t>
            </a:r>
          </a:p>
          <a:p>
            <a:r>
              <a:rPr lang="en-US" sz="3000" dirty="0" smtClean="0"/>
              <a:t>Takes less TE to increase the buckle’s temp than it takes to increase the temp of the cloth by the same amount</a:t>
            </a:r>
            <a:endParaRPr lang="en-US" sz="3000" dirty="0"/>
          </a:p>
        </p:txBody>
      </p:sp>
    </p:spTree>
    <p:extLst>
      <p:ext uri="{BB962C8B-B14F-4D97-AF65-F5344CB8AC3E}">
        <p14:creationId xmlns:p14="http://schemas.microsoft.com/office/powerpoint/2010/main" val="214007985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decel="50000" fill="hold">
                                          <p:stCondLst>
                                            <p:cond delay="0"/>
                                          </p:stCondLst>
                                        </p:cTn>
                                        <p:tgtEl>
                                          <p:spTgt spid="3">
                                            <p:txEl>
                                              <p:pRg st="0" end="0"/>
                                            </p:tx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3">
                                            <p:txEl>
                                              <p:pRg st="0" end="0"/>
                                            </p:tx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3">
                                            <p:txEl>
                                              <p:pRg st="0" end="0"/>
                                            </p:txEl>
                                          </p:spTgt>
                                        </p:tgtEl>
                                        <p:attrNameLst>
                                          <p:attrName>ppt_w</p:attrName>
                                        </p:attrNameLst>
                                      </p:cBhvr>
                                      <p:tavLst>
                                        <p:tav tm="0">
                                          <p:val>
                                            <p:strVal val="#ppt_w*.05"/>
                                          </p:val>
                                        </p:tav>
                                        <p:tav tm="100000">
                                          <p:val>
                                            <p:strVal val="#ppt_w"/>
                                          </p:val>
                                        </p:tav>
                                      </p:tavLst>
                                    </p:anim>
                                    <p:anim calcmode="lin" valueType="num">
                                      <p:cBhvr>
                                        <p:cTn id="10" dur="10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3">
                                            <p:txEl>
                                              <p:pRg st="0" end="0"/>
                                            </p:tx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3">
                                            <p:txEl>
                                              <p:pRg st="0" end="0"/>
                                            </p:tx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3">
                                            <p:txEl>
                                              <p:pRg st="0" end="0"/>
                                            </p:tx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5"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p:cTn id="19" dur="500" decel="50000" fill="hold">
                                          <p:stCondLst>
                                            <p:cond delay="0"/>
                                          </p:stCondLst>
                                        </p:cTn>
                                        <p:tgtEl>
                                          <p:spTgt spid="3">
                                            <p:txEl>
                                              <p:pRg st="1" end="1"/>
                                            </p:txEl>
                                          </p:spTgt>
                                        </p:tgtEl>
                                        <p:attrNameLst>
                                          <p:attrName>style.rotation</p:attrName>
                                        </p:attrNameLst>
                                      </p:cBhvr>
                                      <p:tavLst>
                                        <p:tav tm="0">
                                          <p:val>
                                            <p:fltVal val="-90"/>
                                          </p:val>
                                        </p:tav>
                                        <p:tav tm="100000">
                                          <p:val>
                                            <p:fltVal val="0"/>
                                          </p:val>
                                        </p:tav>
                                      </p:tavLst>
                                    </p:anim>
                                    <p:anim calcmode="lin" valueType="num">
                                      <p:cBhvr>
                                        <p:cTn id="20" dur="500" decel="50000" fill="hold">
                                          <p:stCondLst>
                                            <p:cond delay="0"/>
                                          </p:stCondLst>
                                        </p:cTn>
                                        <p:tgtEl>
                                          <p:spTgt spid="3">
                                            <p:txEl>
                                              <p:pRg st="1" end="1"/>
                                            </p:txEl>
                                          </p:spTgt>
                                        </p:tgtEl>
                                        <p:attrNameLst>
                                          <p:attrName>ppt_w</p:attrName>
                                        </p:attrNameLst>
                                      </p:cBhvr>
                                      <p:tavLst>
                                        <p:tav tm="0">
                                          <p:val>
                                            <p:strVal val="#ppt_w"/>
                                          </p:val>
                                        </p:tav>
                                        <p:tav tm="100000">
                                          <p:val>
                                            <p:strVal val="#ppt_w*.05"/>
                                          </p:val>
                                        </p:tav>
                                      </p:tavLst>
                                    </p:anim>
                                    <p:anim calcmode="lin" valueType="num">
                                      <p:cBhvr>
                                        <p:cTn id="21" dur="500" accel="50000" fill="hold">
                                          <p:stCondLst>
                                            <p:cond delay="500"/>
                                          </p:stCondLst>
                                        </p:cTn>
                                        <p:tgtEl>
                                          <p:spTgt spid="3">
                                            <p:txEl>
                                              <p:pRg st="1" end="1"/>
                                            </p:txEl>
                                          </p:spTgt>
                                        </p:tgtEl>
                                        <p:attrNameLst>
                                          <p:attrName>ppt_w</p:attrName>
                                        </p:attrNameLst>
                                      </p:cBhvr>
                                      <p:tavLst>
                                        <p:tav tm="0">
                                          <p:val>
                                            <p:strVal val="#ppt_w*.05"/>
                                          </p:val>
                                        </p:tav>
                                        <p:tav tm="100000">
                                          <p:val>
                                            <p:strVal val="#ppt_w"/>
                                          </p:val>
                                        </p:tav>
                                      </p:tavLst>
                                    </p:anim>
                                    <p:anim calcmode="lin" valueType="num">
                                      <p:cBhvr>
                                        <p:cTn id="22" dur="1000" fill="hold"/>
                                        <p:tgtEl>
                                          <p:spTgt spid="3">
                                            <p:txEl>
                                              <p:pRg st="1" end="1"/>
                                            </p:txEl>
                                          </p:spTgt>
                                        </p:tgtEl>
                                        <p:attrNameLst>
                                          <p:attrName>ppt_h</p:attrName>
                                        </p:attrNameLst>
                                      </p:cBhvr>
                                      <p:tavLst>
                                        <p:tav tm="0">
                                          <p:val>
                                            <p:strVal val="#ppt_h"/>
                                          </p:val>
                                        </p:tav>
                                        <p:tav tm="100000">
                                          <p:val>
                                            <p:strVal val="#ppt_h"/>
                                          </p:val>
                                        </p:tav>
                                      </p:tavLst>
                                    </p:anim>
                                    <p:anim calcmode="lin" valueType="num">
                                      <p:cBhvr>
                                        <p:cTn id="23" dur="500" decel="50000" fill="hold">
                                          <p:stCondLst>
                                            <p:cond delay="0"/>
                                          </p:stCondLst>
                                        </p:cTn>
                                        <p:tgtEl>
                                          <p:spTgt spid="3">
                                            <p:txEl>
                                              <p:pRg st="1" end="1"/>
                                            </p:txEl>
                                          </p:spTgt>
                                        </p:tgtEl>
                                        <p:attrNameLst>
                                          <p:attrName>ppt_x</p:attrName>
                                        </p:attrNameLst>
                                      </p:cBhvr>
                                      <p:tavLst>
                                        <p:tav tm="0">
                                          <p:val>
                                            <p:strVal val="#ppt_x+.4"/>
                                          </p:val>
                                        </p:tav>
                                        <p:tav tm="100000">
                                          <p:val>
                                            <p:strVal val="#ppt_x"/>
                                          </p:val>
                                        </p:tav>
                                      </p:tavLst>
                                    </p:anim>
                                    <p:anim calcmode="lin" valueType="num">
                                      <p:cBhvr>
                                        <p:cTn id="24" dur="500" decel="50000" fill="hold">
                                          <p:stCondLst>
                                            <p:cond delay="0"/>
                                          </p:stCondLst>
                                        </p:cTn>
                                        <p:tgtEl>
                                          <p:spTgt spid="3">
                                            <p:txEl>
                                              <p:pRg st="1" end="1"/>
                                            </p:txEl>
                                          </p:spTgt>
                                        </p:tgtEl>
                                        <p:attrNameLst>
                                          <p:attrName>ppt_y</p:attrName>
                                        </p:attrNameLst>
                                      </p:cBhvr>
                                      <p:tavLst>
                                        <p:tav tm="0">
                                          <p:val>
                                            <p:strVal val="#ppt_y-.2"/>
                                          </p:val>
                                        </p:tav>
                                        <p:tav tm="100000">
                                          <p:val>
                                            <p:strVal val="#ppt_y+.1"/>
                                          </p:val>
                                        </p:tav>
                                      </p:tavLst>
                                    </p:anim>
                                    <p:anim calcmode="lin" valueType="num">
                                      <p:cBhvr>
                                        <p:cTn id="25" dur="500" accel="50000" fill="hold">
                                          <p:stCondLst>
                                            <p:cond delay="500"/>
                                          </p:stCondLst>
                                        </p:cTn>
                                        <p:tgtEl>
                                          <p:spTgt spid="3">
                                            <p:txEl>
                                              <p:pRg st="1" end="1"/>
                                            </p:txEl>
                                          </p:spTgt>
                                        </p:tgtEl>
                                        <p:attrNameLst>
                                          <p:attrName>ppt_y</p:attrName>
                                        </p:attrNameLst>
                                      </p:cBhvr>
                                      <p:tavLst>
                                        <p:tav tm="0">
                                          <p:val>
                                            <p:strVal val="#ppt_y+.1"/>
                                          </p:val>
                                        </p:tav>
                                        <p:tav tm="100000">
                                          <p:val>
                                            <p:strVal val="#ppt_y"/>
                                          </p:val>
                                        </p:tav>
                                      </p:tavLst>
                                    </p:anim>
                                    <p:animEffect transition="in" filter="fade">
                                      <p:cBhvr>
                                        <p:cTn id="26" dur="1000" decel="50000">
                                          <p:stCondLst>
                                            <p:cond delay="0"/>
                                          </p:stCondLst>
                                        </p:cTn>
                                        <p:tgtEl>
                                          <p:spTgt spid="3">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5" presetClass="entr" presetSubtype="0" fill="hold" grpId="0"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 calcmode="lin" valueType="num">
                                      <p:cBhvr>
                                        <p:cTn id="31" dur="500" decel="50000" fill="hold">
                                          <p:stCondLst>
                                            <p:cond delay="0"/>
                                          </p:stCondLst>
                                        </p:cTn>
                                        <p:tgtEl>
                                          <p:spTgt spid="3">
                                            <p:txEl>
                                              <p:pRg st="2" end="2"/>
                                            </p:txEl>
                                          </p:spTgt>
                                        </p:tgtEl>
                                        <p:attrNameLst>
                                          <p:attrName>style.rotation</p:attrName>
                                        </p:attrNameLst>
                                      </p:cBhvr>
                                      <p:tavLst>
                                        <p:tav tm="0">
                                          <p:val>
                                            <p:fltVal val="-90"/>
                                          </p:val>
                                        </p:tav>
                                        <p:tav tm="100000">
                                          <p:val>
                                            <p:fltVal val="0"/>
                                          </p:val>
                                        </p:tav>
                                      </p:tavLst>
                                    </p:anim>
                                    <p:anim calcmode="lin" valueType="num">
                                      <p:cBhvr>
                                        <p:cTn id="32" dur="500" decel="50000" fill="hold">
                                          <p:stCondLst>
                                            <p:cond delay="0"/>
                                          </p:stCondLst>
                                        </p:cTn>
                                        <p:tgtEl>
                                          <p:spTgt spid="3">
                                            <p:txEl>
                                              <p:pRg st="2" end="2"/>
                                            </p:txEl>
                                          </p:spTgt>
                                        </p:tgtEl>
                                        <p:attrNameLst>
                                          <p:attrName>ppt_w</p:attrName>
                                        </p:attrNameLst>
                                      </p:cBhvr>
                                      <p:tavLst>
                                        <p:tav tm="0">
                                          <p:val>
                                            <p:strVal val="#ppt_w"/>
                                          </p:val>
                                        </p:tav>
                                        <p:tav tm="100000">
                                          <p:val>
                                            <p:strVal val="#ppt_w*.05"/>
                                          </p:val>
                                        </p:tav>
                                      </p:tavLst>
                                    </p:anim>
                                    <p:anim calcmode="lin" valueType="num">
                                      <p:cBhvr>
                                        <p:cTn id="33" dur="500" accel="50000" fill="hold">
                                          <p:stCondLst>
                                            <p:cond delay="500"/>
                                          </p:stCondLst>
                                        </p:cTn>
                                        <p:tgtEl>
                                          <p:spTgt spid="3">
                                            <p:txEl>
                                              <p:pRg st="2" end="2"/>
                                            </p:txEl>
                                          </p:spTgt>
                                        </p:tgtEl>
                                        <p:attrNameLst>
                                          <p:attrName>ppt_w</p:attrName>
                                        </p:attrNameLst>
                                      </p:cBhvr>
                                      <p:tavLst>
                                        <p:tav tm="0">
                                          <p:val>
                                            <p:strVal val="#ppt_w*.05"/>
                                          </p:val>
                                        </p:tav>
                                        <p:tav tm="100000">
                                          <p:val>
                                            <p:strVal val="#ppt_w"/>
                                          </p:val>
                                        </p:tav>
                                      </p:tavLst>
                                    </p:anim>
                                    <p:anim calcmode="lin" valueType="num">
                                      <p:cBhvr>
                                        <p:cTn id="34" dur="1000" fill="hold"/>
                                        <p:tgtEl>
                                          <p:spTgt spid="3">
                                            <p:txEl>
                                              <p:pRg st="2" end="2"/>
                                            </p:txEl>
                                          </p:spTgt>
                                        </p:tgtEl>
                                        <p:attrNameLst>
                                          <p:attrName>ppt_h</p:attrName>
                                        </p:attrNameLst>
                                      </p:cBhvr>
                                      <p:tavLst>
                                        <p:tav tm="0">
                                          <p:val>
                                            <p:strVal val="#ppt_h"/>
                                          </p:val>
                                        </p:tav>
                                        <p:tav tm="100000">
                                          <p:val>
                                            <p:strVal val="#ppt_h"/>
                                          </p:val>
                                        </p:tav>
                                      </p:tavLst>
                                    </p:anim>
                                    <p:anim calcmode="lin" valueType="num">
                                      <p:cBhvr>
                                        <p:cTn id="35" dur="500" decel="50000" fill="hold">
                                          <p:stCondLst>
                                            <p:cond delay="0"/>
                                          </p:stCondLst>
                                        </p:cTn>
                                        <p:tgtEl>
                                          <p:spTgt spid="3">
                                            <p:txEl>
                                              <p:pRg st="2" end="2"/>
                                            </p:txEl>
                                          </p:spTgt>
                                        </p:tgtEl>
                                        <p:attrNameLst>
                                          <p:attrName>ppt_x</p:attrName>
                                        </p:attrNameLst>
                                      </p:cBhvr>
                                      <p:tavLst>
                                        <p:tav tm="0">
                                          <p:val>
                                            <p:strVal val="#ppt_x+.4"/>
                                          </p:val>
                                        </p:tav>
                                        <p:tav tm="100000">
                                          <p:val>
                                            <p:strVal val="#ppt_x"/>
                                          </p:val>
                                        </p:tav>
                                      </p:tavLst>
                                    </p:anim>
                                    <p:anim calcmode="lin" valueType="num">
                                      <p:cBhvr>
                                        <p:cTn id="36" dur="500" decel="50000" fill="hold">
                                          <p:stCondLst>
                                            <p:cond delay="0"/>
                                          </p:stCondLst>
                                        </p:cTn>
                                        <p:tgtEl>
                                          <p:spTgt spid="3">
                                            <p:txEl>
                                              <p:pRg st="2" end="2"/>
                                            </p:txEl>
                                          </p:spTgt>
                                        </p:tgtEl>
                                        <p:attrNameLst>
                                          <p:attrName>ppt_y</p:attrName>
                                        </p:attrNameLst>
                                      </p:cBhvr>
                                      <p:tavLst>
                                        <p:tav tm="0">
                                          <p:val>
                                            <p:strVal val="#ppt_y-.2"/>
                                          </p:val>
                                        </p:tav>
                                        <p:tav tm="100000">
                                          <p:val>
                                            <p:strVal val="#ppt_y+.1"/>
                                          </p:val>
                                        </p:tav>
                                      </p:tavLst>
                                    </p:anim>
                                    <p:anim calcmode="lin" valueType="num">
                                      <p:cBhvr>
                                        <p:cTn id="37" dur="500" accel="50000" fill="hold">
                                          <p:stCondLst>
                                            <p:cond delay="500"/>
                                          </p:stCondLst>
                                        </p:cTn>
                                        <p:tgtEl>
                                          <p:spTgt spid="3">
                                            <p:txEl>
                                              <p:pRg st="2" end="2"/>
                                            </p:txEl>
                                          </p:spTgt>
                                        </p:tgtEl>
                                        <p:attrNameLst>
                                          <p:attrName>ppt_y</p:attrName>
                                        </p:attrNameLst>
                                      </p:cBhvr>
                                      <p:tavLst>
                                        <p:tav tm="0">
                                          <p:val>
                                            <p:strVal val="#ppt_y+.1"/>
                                          </p:val>
                                        </p:tav>
                                        <p:tav tm="100000">
                                          <p:val>
                                            <p:strVal val="#ppt_y"/>
                                          </p:val>
                                        </p:tav>
                                      </p:tavLst>
                                    </p:anim>
                                    <p:animEffect transition="in" filter="fade">
                                      <p:cBhvr>
                                        <p:cTn id="38" dur="1000" decel="50000">
                                          <p:stCondLst>
                                            <p:cond delay="0"/>
                                          </p:stCondLst>
                                        </p:cTn>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Water</a:t>
            </a:r>
            <a:endParaRPr lang="en-US" dirty="0"/>
          </a:p>
        </p:txBody>
      </p:sp>
      <p:sp>
        <p:nvSpPr>
          <p:cNvPr id="3" name="Content Placeholder 2"/>
          <p:cNvSpPr>
            <a:spLocks noGrp="1"/>
          </p:cNvSpPr>
          <p:nvPr>
            <p:ph idx="1"/>
          </p:nvPr>
        </p:nvSpPr>
        <p:spPr/>
        <p:txBody>
          <a:bodyPr>
            <a:normAutofit lnSpcReduction="10000"/>
          </a:bodyPr>
          <a:lstStyle/>
          <a:p>
            <a:r>
              <a:rPr lang="en-US" sz="2800" dirty="0" smtClean="0"/>
              <a:t>Specific heat is high</a:t>
            </a:r>
          </a:p>
          <a:p>
            <a:pPr lvl="1"/>
            <a:r>
              <a:rPr lang="en-US" sz="2600" dirty="0" smtClean="0"/>
              <a:t>Takes a large amount of energy to increase the temperature of water</a:t>
            </a:r>
          </a:p>
          <a:p>
            <a:r>
              <a:rPr lang="en-US" sz="2800" dirty="0" smtClean="0"/>
              <a:t>Prevents dehydration</a:t>
            </a:r>
          </a:p>
          <a:p>
            <a:r>
              <a:rPr lang="en-US" sz="2800" dirty="0" smtClean="0"/>
              <a:t>Pools, lakes, and oceans stay cool in the summer</a:t>
            </a:r>
          </a:p>
          <a:p>
            <a:r>
              <a:rPr lang="en-US" sz="2800" dirty="0" smtClean="0"/>
              <a:t>Is ideal for cooling engines and machinery</a:t>
            </a:r>
            <a:endParaRPr lang="en-US" sz="2800" dirty="0"/>
          </a:p>
        </p:txBody>
      </p:sp>
    </p:spTree>
    <p:extLst>
      <p:ext uri="{BB962C8B-B14F-4D97-AF65-F5344CB8AC3E}">
        <p14:creationId xmlns:p14="http://schemas.microsoft.com/office/powerpoint/2010/main" val="4141573181"/>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456164"/>
            <a:ext cx="7024744" cy="1143000"/>
          </a:xfrm>
        </p:spPr>
        <p:txBody>
          <a:bodyPr/>
          <a:lstStyle/>
          <a:p>
            <a:r>
              <a:rPr lang="en-US" dirty="0" smtClean="0"/>
              <a:t>Thermal contraction</a:t>
            </a:r>
            <a:endParaRPr lang="en-US" dirty="0"/>
          </a:p>
        </p:txBody>
      </p:sp>
      <p:sp>
        <p:nvSpPr>
          <p:cNvPr id="3" name="Content Placeholder 2"/>
          <p:cNvSpPr>
            <a:spLocks noGrp="1"/>
          </p:cNvSpPr>
          <p:nvPr>
            <p:ph idx="1"/>
          </p:nvPr>
        </p:nvSpPr>
        <p:spPr>
          <a:xfrm>
            <a:off x="694607" y="1599164"/>
            <a:ext cx="7680363" cy="4551954"/>
          </a:xfrm>
        </p:spPr>
        <p:txBody>
          <a:bodyPr>
            <a:noAutofit/>
          </a:bodyPr>
          <a:lstStyle/>
          <a:p>
            <a:r>
              <a:rPr lang="en-US" sz="3000" dirty="0" smtClean="0"/>
              <a:t>A decrease in a material’s volume when its temp decreases</a:t>
            </a:r>
          </a:p>
          <a:p>
            <a:r>
              <a:rPr lang="en-US" sz="3000" dirty="0" smtClean="0"/>
              <a:t>TE transfers from the particles inside the balloon to balloon material to the cold air</a:t>
            </a:r>
          </a:p>
          <a:p>
            <a:r>
              <a:rPr lang="en-US" sz="3000" dirty="0" smtClean="0"/>
              <a:t>Air inside the balloon lose TE (KE)</a:t>
            </a:r>
          </a:p>
          <a:p>
            <a:r>
              <a:rPr lang="en-US" sz="3000" dirty="0" smtClean="0"/>
              <a:t>Particles slow down and get closer</a:t>
            </a:r>
          </a:p>
          <a:p>
            <a:r>
              <a:rPr lang="en-US" sz="3000" dirty="0" smtClean="0"/>
              <a:t>Volume of balloon decreases</a:t>
            </a:r>
          </a:p>
        </p:txBody>
      </p:sp>
    </p:spTree>
    <p:extLst>
      <p:ext uri="{BB962C8B-B14F-4D97-AF65-F5344CB8AC3E}">
        <p14:creationId xmlns:p14="http://schemas.microsoft.com/office/powerpoint/2010/main" val="155737594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800" decel="100000"/>
                                        <p:tgtEl>
                                          <p:spTgt spid="3">
                                            <p:txEl>
                                              <p:pRg st="0" end="0"/>
                                            </p:txEl>
                                          </p:spTgt>
                                        </p:tgtEl>
                                      </p:cBhvr>
                                    </p:animEffect>
                                    <p:anim calcmode="lin" valueType="num">
                                      <p:cBhvr>
                                        <p:cTn id="8" dur="800" decel="100000" fill="hold"/>
                                        <p:tgtEl>
                                          <p:spTgt spid="3">
                                            <p:txEl>
                                              <p:pRg st="0" end="0"/>
                                            </p:txEl>
                                          </p:spTgt>
                                        </p:tgtEl>
                                        <p:attrNameLst>
                                          <p:attrName>style.rotation</p:attrName>
                                        </p:attrNameLst>
                                      </p:cBhvr>
                                      <p:tavLst>
                                        <p:tav tm="0">
                                          <p:val>
                                            <p:fltVal val="-90"/>
                                          </p:val>
                                        </p:tav>
                                        <p:tav tm="100000">
                                          <p:val>
                                            <p:fltVal val="0"/>
                                          </p:val>
                                        </p:tav>
                                      </p:tavLst>
                                    </p:anim>
                                    <p:anim calcmode="lin" valueType="num">
                                      <p:cBhvr>
                                        <p:cTn id="9" dur="800" decel="100000" fill="hold"/>
                                        <p:tgtEl>
                                          <p:spTgt spid="3">
                                            <p:txEl>
                                              <p:pRg st="0" end="0"/>
                                            </p:txEl>
                                          </p:spTgt>
                                        </p:tgtEl>
                                        <p:attrNameLst>
                                          <p:attrName>ppt_x</p:attrName>
                                        </p:attrNameLst>
                                      </p:cBhvr>
                                      <p:tavLst>
                                        <p:tav tm="0">
                                          <p:val>
                                            <p:strVal val="#ppt_x+0.4"/>
                                          </p:val>
                                        </p:tav>
                                        <p:tav tm="100000">
                                          <p:val>
                                            <p:strVal val="#ppt_x-0.05"/>
                                          </p:val>
                                        </p:tav>
                                      </p:tavLst>
                                    </p:anim>
                                    <p:anim calcmode="lin" valueType="num">
                                      <p:cBhvr>
                                        <p:cTn id="10" dur="800" decel="100000" fill="hold"/>
                                        <p:tgtEl>
                                          <p:spTgt spid="3">
                                            <p:txEl>
                                              <p:pRg st="0" end="0"/>
                                            </p:txEl>
                                          </p:spTgt>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3">
                                            <p:txEl>
                                              <p:pRg st="0" end="0"/>
                                            </p:txEl>
                                          </p:spTgt>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3">
                                            <p:txEl>
                                              <p:pRg st="0" end="0"/>
                                            </p:txEl>
                                          </p:spTgt>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3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800" decel="100000"/>
                                        <p:tgtEl>
                                          <p:spTgt spid="3">
                                            <p:txEl>
                                              <p:pRg st="1" end="1"/>
                                            </p:txEl>
                                          </p:spTgt>
                                        </p:tgtEl>
                                      </p:cBhvr>
                                    </p:animEffect>
                                    <p:anim calcmode="lin" valueType="num">
                                      <p:cBhvr>
                                        <p:cTn id="18" dur="800" decel="100000" fill="hold"/>
                                        <p:tgtEl>
                                          <p:spTgt spid="3">
                                            <p:txEl>
                                              <p:pRg st="1" end="1"/>
                                            </p:txEl>
                                          </p:spTgt>
                                        </p:tgtEl>
                                        <p:attrNameLst>
                                          <p:attrName>style.rotation</p:attrName>
                                        </p:attrNameLst>
                                      </p:cBhvr>
                                      <p:tavLst>
                                        <p:tav tm="0">
                                          <p:val>
                                            <p:fltVal val="-90"/>
                                          </p:val>
                                        </p:tav>
                                        <p:tav tm="100000">
                                          <p:val>
                                            <p:fltVal val="0"/>
                                          </p:val>
                                        </p:tav>
                                      </p:tavLst>
                                    </p:anim>
                                    <p:anim calcmode="lin" valueType="num">
                                      <p:cBhvr>
                                        <p:cTn id="19" dur="800" decel="100000" fill="hold"/>
                                        <p:tgtEl>
                                          <p:spTgt spid="3">
                                            <p:txEl>
                                              <p:pRg st="1" end="1"/>
                                            </p:txEl>
                                          </p:spTgt>
                                        </p:tgtEl>
                                        <p:attrNameLst>
                                          <p:attrName>ppt_x</p:attrName>
                                        </p:attrNameLst>
                                      </p:cBhvr>
                                      <p:tavLst>
                                        <p:tav tm="0">
                                          <p:val>
                                            <p:strVal val="#ppt_x+0.4"/>
                                          </p:val>
                                        </p:tav>
                                        <p:tav tm="100000">
                                          <p:val>
                                            <p:strVal val="#ppt_x-0.05"/>
                                          </p:val>
                                        </p:tav>
                                      </p:tavLst>
                                    </p:anim>
                                    <p:anim calcmode="lin" valueType="num">
                                      <p:cBhvr>
                                        <p:cTn id="20" dur="800" decel="100000" fill="hold"/>
                                        <p:tgtEl>
                                          <p:spTgt spid="3">
                                            <p:txEl>
                                              <p:pRg st="1" end="1"/>
                                            </p:txEl>
                                          </p:spTgt>
                                        </p:tgtEl>
                                        <p:attrNameLst>
                                          <p:attrName>ppt_y</p:attrName>
                                        </p:attrNameLst>
                                      </p:cBhvr>
                                      <p:tavLst>
                                        <p:tav tm="0">
                                          <p:val>
                                            <p:strVal val="#ppt_y-0.4"/>
                                          </p:val>
                                        </p:tav>
                                        <p:tav tm="100000">
                                          <p:val>
                                            <p:strVal val="#ppt_y+0.1"/>
                                          </p:val>
                                        </p:tav>
                                      </p:tavLst>
                                    </p:anim>
                                    <p:anim calcmode="lin" valueType="num">
                                      <p:cBhvr>
                                        <p:cTn id="21" dur="200" accel="100000" fill="hold">
                                          <p:stCondLst>
                                            <p:cond delay="800"/>
                                          </p:stCondLst>
                                        </p:cTn>
                                        <p:tgtEl>
                                          <p:spTgt spid="3">
                                            <p:txEl>
                                              <p:pRg st="1" end="1"/>
                                            </p:txEl>
                                          </p:spTgt>
                                        </p:tgtEl>
                                        <p:attrNameLst>
                                          <p:attrName>ppt_x</p:attrName>
                                        </p:attrNameLst>
                                      </p:cBhvr>
                                      <p:tavLst>
                                        <p:tav tm="0">
                                          <p:val>
                                            <p:strVal val="#ppt_x-0.05"/>
                                          </p:val>
                                        </p:tav>
                                        <p:tav tm="100000">
                                          <p:val>
                                            <p:strVal val="#ppt_x"/>
                                          </p:val>
                                        </p:tav>
                                      </p:tavLst>
                                    </p:anim>
                                    <p:anim calcmode="lin" valueType="num">
                                      <p:cBhvr>
                                        <p:cTn id="22" dur="200" accel="100000" fill="hold">
                                          <p:stCondLst>
                                            <p:cond delay="800"/>
                                          </p:stCondLst>
                                        </p:cTn>
                                        <p:tgtEl>
                                          <p:spTgt spid="3">
                                            <p:txEl>
                                              <p:pRg st="1" end="1"/>
                                            </p:txEl>
                                          </p:spTgt>
                                        </p:tgtEl>
                                        <p:attrNameLst>
                                          <p:attrName>ppt_y</p:attrName>
                                        </p:attrNameLst>
                                      </p:cBhvr>
                                      <p:tavLst>
                                        <p:tav tm="0">
                                          <p:val>
                                            <p:strVal val="#ppt_y+0.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30" presetClass="entr" presetSubtype="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fade">
                                      <p:cBhvr>
                                        <p:cTn id="27" dur="800" decel="100000"/>
                                        <p:tgtEl>
                                          <p:spTgt spid="3">
                                            <p:txEl>
                                              <p:pRg st="2" end="2"/>
                                            </p:txEl>
                                          </p:spTgt>
                                        </p:tgtEl>
                                      </p:cBhvr>
                                    </p:animEffect>
                                    <p:anim calcmode="lin" valueType="num">
                                      <p:cBhvr>
                                        <p:cTn id="28" dur="800" decel="100000" fill="hold"/>
                                        <p:tgtEl>
                                          <p:spTgt spid="3">
                                            <p:txEl>
                                              <p:pRg st="2" end="2"/>
                                            </p:txEl>
                                          </p:spTgt>
                                        </p:tgtEl>
                                        <p:attrNameLst>
                                          <p:attrName>style.rotation</p:attrName>
                                        </p:attrNameLst>
                                      </p:cBhvr>
                                      <p:tavLst>
                                        <p:tav tm="0">
                                          <p:val>
                                            <p:fltVal val="-90"/>
                                          </p:val>
                                        </p:tav>
                                        <p:tav tm="100000">
                                          <p:val>
                                            <p:fltVal val="0"/>
                                          </p:val>
                                        </p:tav>
                                      </p:tavLst>
                                    </p:anim>
                                    <p:anim calcmode="lin" valueType="num">
                                      <p:cBhvr>
                                        <p:cTn id="29" dur="800" decel="100000" fill="hold"/>
                                        <p:tgtEl>
                                          <p:spTgt spid="3">
                                            <p:txEl>
                                              <p:pRg st="2" end="2"/>
                                            </p:txEl>
                                          </p:spTgt>
                                        </p:tgtEl>
                                        <p:attrNameLst>
                                          <p:attrName>ppt_x</p:attrName>
                                        </p:attrNameLst>
                                      </p:cBhvr>
                                      <p:tavLst>
                                        <p:tav tm="0">
                                          <p:val>
                                            <p:strVal val="#ppt_x+0.4"/>
                                          </p:val>
                                        </p:tav>
                                        <p:tav tm="100000">
                                          <p:val>
                                            <p:strVal val="#ppt_x-0.05"/>
                                          </p:val>
                                        </p:tav>
                                      </p:tavLst>
                                    </p:anim>
                                    <p:anim calcmode="lin" valueType="num">
                                      <p:cBhvr>
                                        <p:cTn id="30" dur="800" decel="100000" fill="hold"/>
                                        <p:tgtEl>
                                          <p:spTgt spid="3">
                                            <p:txEl>
                                              <p:pRg st="2" end="2"/>
                                            </p:txEl>
                                          </p:spTgt>
                                        </p:tgtEl>
                                        <p:attrNameLst>
                                          <p:attrName>ppt_y</p:attrName>
                                        </p:attrNameLst>
                                      </p:cBhvr>
                                      <p:tavLst>
                                        <p:tav tm="0">
                                          <p:val>
                                            <p:strVal val="#ppt_y-0.4"/>
                                          </p:val>
                                        </p:tav>
                                        <p:tav tm="100000">
                                          <p:val>
                                            <p:strVal val="#ppt_y+0.1"/>
                                          </p:val>
                                        </p:tav>
                                      </p:tavLst>
                                    </p:anim>
                                    <p:anim calcmode="lin" valueType="num">
                                      <p:cBhvr>
                                        <p:cTn id="31" dur="200" accel="100000" fill="hold">
                                          <p:stCondLst>
                                            <p:cond delay="800"/>
                                          </p:stCondLst>
                                        </p:cTn>
                                        <p:tgtEl>
                                          <p:spTgt spid="3">
                                            <p:txEl>
                                              <p:pRg st="2" end="2"/>
                                            </p:txEl>
                                          </p:spTgt>
                                        </p:tgtEl>
                                        <p:attrNameLst>
                                          <p:attrName>ppt_x</p:attrName>
                                        </p:attrNameLst>
                                      </p:cBhvr>
                                      <p:tavLst>
                                        <p:tav tm="0">
                                          <p:val>
                                            <p:strVal val="#ppt_x-0.05"/>
                                          </p:val>
                                        </p:tav>
                                        <p:tav tm="100000">
                                          <p:val>
                                            <p:strVal val="#ppt_x"/>
                                          </p:val>
                                        </p:tav>
                                      </p:tavLst>
                                    </p:anim>
                                    <p:anim calcmode="lin" valueType="num">
                                      <p:cBhvr>
                                        <p:cTn id="32" dur="200" accel="100000" fill="hold">
                                          <p:stCondLst>
                                            <p:cond delay="800"/>
                                          </p:stCondLst>
                                        </p:cTn>
                                        <p:tgtEl>
                                          <p:spTgt spid="3">
                                            <p:txEl>
                                              <p:pRg st="2" end="2"/>
                                            </p:txEl>
                                          </p:spTgt>
                                        </p:tgtEl>
                                        <p:attrNameLst>
                                          <p:attrName>ppt_y</p:attrName>
                                        </p:attrNameLst>
                                      </p:cBhvr>
                                      <p:tavLst>
                                        <p:tav tm="0">
                                          <p:val>
                                            <p:strVal val="#ppt_y+0.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30" presetClass="entr" presetSubtype="0" fill="hold" grpId="0" nodeType="clickEffect">
                                  <p:stCondLst>
                                    <p:cond delay="0"/>
                                  </p:stCondLst>
                                  <p:childTnLst>
                                    <p:set>
                                      <p:cBhvr>
                                        <p:cTn id="36" dur="1" fill="hold">
                                          <p:stCondLst>
                                            <p:cond delay="0"/>
                                          </p:stCondLst>
                                        </p:cTn>
                                        <p:tgtEl>
                                          <p:spTgt spid="3">
                                            <p:txEl>
                                              <p:pRg st="3" end="3"/>
                                            </p:txEl>
                                          </p:spTgt>
                                        </p:tgtEl>
                                        <p:attrNameLst>
                                          <p:attrName>style.visibility</p:attrName>
                                        </p:attrNameLst>
                                      </p:cBhvr>
                                      <p:to>
                                        <p:strVal val="visible"/>
                                      </p:to>
                                    </p:set>
                                    <p:animEffect transition="in" filter="fade">
                                      <p:cBhvr>
                                        <p:cTn id="37" dur="800" decel="100000"/>
                                        <p:tgtEl>
                                          <p:spTgt spid="3">
                                            <p:txEl>
                                              <p:pRg st="3" end="3"/>
                                            </p:txEl>
                                          </p:spTgt>
                                        </p:tgtEl>
                                      </p:cBhvr>
                                    </p:animEffect>
                                    <p:anim calcmode="lin" valueType="num">
                                      <p:cBhvr>
                                        <p:cTn id="38" dur="800" decel="100000" fill="hold"/>
                                        <p:tgtEl>
                                          <p:spTgt spid="3">
                                            <p:txEl>
                                              <p:pRg st="3" end="3"/>
                                            </p:txEl>
                                          </p:spTgt>
                                        </p:tgtEl>
                                        <p:attrNameLst>
                                          <p:attrName>style.rotation</p:attrName>
                                        </p:attrNameLst>
                                      </p:cBhvr>
                                      <p:tavLst>
                                        <p:tav tm="0">
                                          <p:val>
                                            <p:fltVal val="-90"/>
                                          </p:val>
                                        </p:tav>
                                        <p:tav tm="100000">
                                          <p:val>
                                            <p:fltVal val="0"/>
                                          </p:val>
                                        </p:tav>
                                      </p:tavLst>
                                    </p:anim>
                                    <p:anim calcmode="lin" valueType="num">
                                      <p:cBhvr>
                                        <p:cTn id="39" dur="800" decel="100000" fill="hold"/>
                                        <p:tgtEl>
                                          <p:spTgt spid="3">
                                            <p:txEl>
                                              <p:pRg st="3" end="3"/>
                                            </p:txEl>
                                          </p:spTgt>
                                        </p:tgtEl>
                                        <p:attrNameLst>
                                          <p:attrName>ppt_x</p:attrName>
                                        </p:attrNameLst>
                                      </p:cBhvr>
                                      <p:tavLst>
                                        <p:tav tm="0">
                                          <p:val>
                                            <p:strVal val="#ppt_x+0.4"/>
                                          </p:val>
                                        </p:tav>
                                        <p:tav tm="100000">
                                          <p:val>
                                            <p:strVal val="#ppt_x-0.05"/>
                                          </p:val>
                                        </p:tav>
                                      </p:tavLst>
                                    </p:anim>
                                    <p:anim calcmode="lin" valueType="num">
                                      <p:cBhvr>
                                        <p:cTn id="40" dur="800" decel="100000" fill="hold"/>
                                        <p:tgtEl>
                                          <p:spTgt spid="3">
                                            <p:txEl>
                                              <p:pRg st="3" end="3"/>
                                            </p:txEl>
                                          </p:spTgt>
                                        </p:tgtEl>
                                        <p:attrNameLst>
                                          <p:attrName>ppt_y</p:attrName>
                                        </p:attrNameLst>
                                      </p:cBhvr>
                                      <p:tavLst>
                                        <p:tav tm="0">
                                          <p:val>
                                            <p:strVal val="#ppt_y-0.4"/>
                                          </p:val>
                                        </p:tav>
                                        <p:tav tm="100000">
                                          <p:val>
                                            <p:strVal val="#ppt_y+0.1"/>
                                          </p:val>
                                        </p:tav>
                                      </p:tavLst>
                                    </p:anim>
                                    <p:anim calcmode="lin" valueType="num">
                                      <p:cBhvr>
                                        <p:cTn id="41" dur="200" accel="100000" fill="hold">
                                          <p:stCondLst>
                                            <p:cond delay="800"/>
                                          </p:stCondLst>
                                        </p:cTn>
                                        <p:tgtEl>
                                          <p:spTgt spid="3">
                                            <p:txEl>
                                              <p:pRg st="3" end="3"/>
                                            </p:txEl>
                                          </p:spTgt>
                                        </p:tgtEl>
                                        <p:attrNameLst>
                                          <p:attrName>ppt_x</p:attrName>
                                        </p:attrNameLst>
                                      </p:cBhvr>
                                      <p:tavLst>
                                        <p:tav tm="0">
                                          <p:val>
                                            <p:strVal val="#ppt_x-0.05"/>
                                          </p:val>
                                        </p:tav>
                                        <p:tav tm="100000">
                                          <p:val>
                                            <p:strVal val="#ppt_x"/>
                                          </p:val>
                                        </p:tav>
                                      </p:tavLst>
                                    </p:anim>
                                    <p:anim calcmode="lin" valueType="num">
                                      <p:cBhvr>
                                        <p:cTn id="42" dur="200" accel="100000" fill="hold">
                                          <p:stCondLst>
                                            <p:cond delay="800"/>
                                          </p:stCondLst>
                                        </p:cTn>
                                        <p:tgtEl>
                                          <p:spTgt spid="3">
                                            <p:txEl>
                                              <p:pRg st="3" end="3"/>
                                            </p:txEl>
                                          </p:spTgt>
                                        </p:tgtEl>
                                        <p:attrNameLst>
                                          <p:attrName>ppt_y</p:attrName>
                                        </p:attrNameLst>
                                      </p:cBhvr>
                                      <p:tavLst>
                                        <p:tav tm="0">
                                          <p:val>
                                            <p:strVal val="#ppt_y+0.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30" presetClass="entr" presetSubtype="0" fill="hold" grpId="0" nodeType="clickEffect">
                                  <p:stCondLst>
                                    <p:cond delay="0"/>
                                  </p:stCondLst>
                                  <p:childTnLst>
                                    <p:set>
                                      <p:cBhvr>
                                        <p:cTn id="46" dur="1" fill="hold">
                                          <p:stCondLst>
                                            <p:cond delay="0"/>
                                          </p:stCondLst>
                                        </p:cTn>
                                        <p:tgtEl>
                                          <p:spTgt spid="3">
                                            <p:txEl>
                                              <p:pRg st="4" end="4"/>
                                            </p:txEl>
                                          </p:spTgt>
                                        </p:tgtEl>
                                        <p:attrNameLst>
                                          <p:attrName>style.visibility</p:attrName>
                                        </p:attrNameLst>
                                      </p:cBhvr>
                                      <p:to>
                                        <p:strVal val="visible"/>
                                      </p:to>
                                    </p:set>
                                    <p:animEffect transition="in" filter="fade">
                                      <p:cBhvr>
                                        <p:cTn id="47" dur="800" decel="100000"/>
                                        <p:tgtEl>
                                          <p:spTgt spid="3">
                                            <p:txEl>
                                              <p:pRg st="4" end="4"/>
                                            </p:txEl>
                                          </p:spTgt>
                                        </p:tgtEl>
                                      </p:cBhvr>
                                    </p:animEffect>
                                    <p:anim calcmode="lin" valueType="num">
                                      <p:cBhvr>
                                        <p:cTn id="48" dur="800" decel="100000" fill="hold"/>
                                        <p:tgtEl>
                                          <p:spTgt spid="3">
                                            <p:txEl>
                                              <p:pRg st="4" end="4"/>
                                            </p:txEl>
                                          </p:spTgt>
                                        </p:tgtEl>
                                        <p:attrNameLst>
                                          <p:attrName>style.rotation</p:attrName>
                                        </p:attrNameLst>
                                      </p:cBhvr>
                                      <p:tavLst>
                                        <p:tav tm="0">
                                          <p:val>
                                            <p:fltVal val="-90"/>
                                          </p:val>
                                        </p:tav>
                                        <p:tav tm="100000">
                                          <p:val>
                                            <p:fltVal val="0"/>
                                          </p:val>
                                        </p:tav>
                                      </p:tavLst>
                                    </p:anim>
                                    <p:anim calcmode="lin" valueType="num">
                                      <p:cBhvr>
                                        <p:cTn id="49" dur="800" decel="100000" fill="hold"/>
                                        <p:tgtEl>
                                          <p:spTgt spid="3">
                                            <p:txEl>
                                              <p:pRg st="4" end="4"/>
                                            </p:txEl>
                                          </p:spTgt>
                                        </p:tgtEl>
                                        <p:attrNameLst>
                                          <p:attrName>ppt_x</p:attrName>
                                        </p:attrNameLst>
                                      </p:cBhvr>
                                      <p:tavLst>
                                        <p:tav tm="0">
                                          <p:val>
                                            <p:strVal val="#ppt_x+0.4"/>
                                          </p:val>
                                        </p:tav>
                                        <p:tav tm="100000">
                                          <p:val>
                                            <p:strVal val="#ppt_x-0.05"/>
                                          </p:val>
                                        </p:tav>
                                      </p:tavLst>
                                    </p:anim>
                                    <p:anim calcmode="lin" valueType="num">
                                      <p:cBhvr>
                                        <p:cTn id="50" dur="800" decel="100000" fill="hold"/>
                                        <p:tgtEl>
                                          <p:spTgt spid="3">
                                            <p:txEl>
                                              <p:pRg st="4" end="4"/>
                                            </p:txEl>
                                          </p:spTgt>
                                        </p:tgtEl>
                                        <p:attrNameLst>
                                          <p:attrName>ppt_y</p:attrName>
                                        </p:attrNameLst>
                                      </p:cBhvr>
                                      <p:tavLst>
                                        <p:tav tm="0">
                                          <p:val>
                                            <p:strVal val="#ppt_y-0.4"/>
                                          </p:val>
                                        </p:tav>
                                        <p:tav tm="100000">
                                          <p:val>
                                            <p:strVal val="#ppt_y+0.1"/>
                                          </p:val>
                                        </p:tav>
                                      </p:tavLst>
                                    </p:anim>
                                    <p:anim calcmode="lin" valueType="num">
                                      <p:cBhvr>
                                        <p:cTn id="51" dur="200" accel="100000" fill="hold">
                                          <p:stCondLst>
                                            <p:cond delay="800"/>
                                          </p:stCondLst>
                                        </p:cTn>
                                        <p:tgtEl>
                                          <p:spTgt spid="3">
                                            <p:txEl>
                                              <p:pRg st="4" end="4"/>
                                            </p:txEl>
                                          </p:spTgt>
                                        </p:tgtEl>
                                        <p:attrNameLst>
                                          <p:attrName>ppt_x</p:attrName>
                                        </p:attrNameLst>
                                      </p:cBhvr>
                                      <p:tavLst>
                                        <p:tav tm="0">
                                          <p:val>
                                            <p:strVal val="#ppt_x-0.05"/>
                                          </p:val>
                                        </p:tav>
                                        <p:tav tm="100000">
                                          <p:val>
                                            <p:strVal val="#ppt_x"/>
                                          </p:val>
                                        </p:tav>
                                      </p:tavLst>
                                    </p:anim>
                                    <p:anim calcmode="lin" valueType="num">
                                      <p:cBhvr>
                                        <p:cTn id="52" dur="200" accel="100000" fill="hold">
                                          <p:stCondLst>
                                            <p:cond delay="800"/>
                                          </p:stCondLst>
                                        </p:cTn>
                                        <p:tgtEl>
                                          <p:spTgt spid="3">
                                            <p:txEl>
                                              <p:pRg st="4" end="4"/>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456164"/>
            <a:ext cx="7024744" cy="1143000"/>
          </a:xfrm>
        </p:spPr>
        <p:txBody>
          <a:bodyPr/>
          <a:lstStyle/>
          <a:p>
            <a:r>
              <a:rPr lang="en-US" dirty="0" smtClean="0"/>
              <a:t>Thermal expansion</a:t>
            </a:r>
            <a:endParaRPr lang="en-US" dirty="0"/>
          </a:p>
        </p:txBody>
      </p:sp>
      <p:sp>
        <p:nvSpPr>
          <p:cNvPr id="3" name="Content Placeholder 2"/>
          <p:cNvSpPr>
            <a:spLocks noGrp="1"/>
          </p:cNvSpPr>
          <p:nvPr>
            <p:ph idx="1"/>
          </p:nvPr>
        </p:nvSpPr>
        <p:spPr>
          <a:xfrm>
            <a:off x="714453" y="1765966"/>
            <a:ext cx="7620825" cy="4504205"/>
          </a:xfrm>
        </p:spPr>
        <p:txBody>
          <a:bodyPr>
            <a:noAutofit/>
          </a:bodyPr>
          <a:lstStyle/>
          <a:p>
            <a:r>
              <a:rPr lang="en-US" sz="3000" dirty="0" smtClean="0"/>
              <a:t>An increase in material’s volume when its temperature increases</a:t>
            </a:r>
          </a:p>
          <a:p>
            <a:r>
              <a:rPr lang="en-US" sz="3000" dirty="0" smtClean="0"/>
              <a:t>The particles from the hot air of the hair dryer transfers TE to the particles of the air inside the balloon</a:t>
            </a:r>
          </a:p>
          <a:p>
            <a:r>
              <a:rPr lang="en-US" sz="3000" dirty="0" err="1" smtClean="0"/>
              <a:t>Avg</a:t>
            </a:r>
            <a:r>
              <a:rPr lang="en-US" sz="3000" dirty="0" smtClean="0"/>
              <a:t> KE of the particles increases, air temperature increases</a:t>
            </a:r>
          </a:p>
          <a:p>
            <a:r>
              <a:rPr lang="en-US" sz="3000" dirty="0" smtClean="0"/>
              <a:t>They speed up and spread out</a:t>
            </a:r>
          </a:p>
          <a:p>
            <a:r>
              <a:rPr lang="en-US" sz="3000" dirty="0" smtClean="0"/>
              <a:t>Increasing the volume of balloon</a:t>
            </a:r>
            <a:endParaRPr lang="en-US" sz="3000" dirty="0"/>
          </a:p>
        </p:txBody>
      </p:sp>
    </p:spTree>
    <p:extLst>
      <p:ext uri="{BB962C8B-B14F-4D97-AF65-F5344CB8AC3E}">
        <p14:creationId xmlns:p14="http://schemas.microsoft.com/office/powerpoint/2010/main" val="132282361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8" dur="5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9" presetClass="entr" presetSubtype="10"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5000" fill="hold"/>
                                        <p:tgtEl>
                                          <p:spTgt spid="3">
                                            <p:txEl>
                                              <p:pRg st="1" end="1"/>
                                            </p:txEl>
                                          </p:spTgt>
                                        </p:tgtEl>
                                        <p:attrNameLst>
                                          <p:attrName>ppt_w</p:attrName>
                                        </p:attrNameLst>
                                      </p:cBhvr>
                                      <p:tavLst>
                                        <p:tav tm="0" fmla="#ppt_w*sin(2.5*pi*$)">
                                          <p:val>
                                            <p:fltVal val="0"/>
                                          </p:val>
                                        </p:tav>
                                        <p:tav tm="100000">
                                          <p:val>
                                            <p:fltVal val="1"/>
                                          </p:val>
                                        </p:tav>
                                      </p:tavLst>
                                    </p:anim>
                                    <p:anim calcmode="lin" valueType="num">
                                      <p:cBhvr>
                                        <p:cTn id="14" dur="5000" fill="hold"/>
                                        <p:tgtEl>
                                          <p:spTgt spid="3">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19" presetClass="entr" presetSubtype="1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0" fill="hold"/>
                                        <p:tgtEl>
                                          <p:spTgt spid="3">
                                            <p:txEl>
                                              <p:pRg st="2" end="2"/>
                                            </p:txEl>
                                          </p:spTgt>
                                        </p:tgtEl>
                                        <p:attrNameLst>
                                          <p:attrName>ppt_w</p:attrName>
                                        </p:attrNameLst>
                                      </p:cBhvr>
                                      <p:tavLst>
                                        <p:tav tm="0" fmla="#ppt_w*sin(2.5*pi*$)">
                                          <p:val>
                                            <p:fltVal val="0"/>
                                          </p:val>
                                        </p:tav>
                                        <p:tav tm="100000">
                                          <p:val>
                                            <p:fltVal val="1"/>
                                          </p:val>
                                        </p:tav>
                                      </p:tavLst>
                                    </p:anim>
                                    <p:anim calcmode="lin" valueType="num">
                                      <p:cBhvr>
                                        <p:cTn id="20" dur="5000" fill="hold"/>
                                        <p:tgtEl>
                                          <p:spTgt spid="3">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19" presetClass="entr" presetSubtype="10"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p:cTn id="25" dur="5000" fill="hold"/>
                                        <p:tgtEl>
                                          <p:spTgt spid="3">
                                            <p:txEl>
                                              <p:pRg st="3" end="3"/>
                                            </p:txEl>
                                          </p:spTgt>
                                        </p:tgtEl>
                                        <p:attrNameLst>
                                          <p:attrName>ppt_w</p:attrName>
                                        </p:attrNameLst>
                                      </p:cBhvr>
                                      <p:tavLst>
                                        <p:tav tm="0" fmla="#ppt_w*sin(2.5*pi*$)">
                                          <p:val>
                                            <p:fltVal val="0"/>
                                          </p:val>
                                        </p:tav>
                                        <p:tav tm="100000">
                                          <p:val>
                                            <p:fltVal val="1"/>
                                          </p:val>
                                        </p:tav>
                                      </p:tavLst>
                                    </p:anim>
                                    <p:anim calcmode="lin" valueType="num">
                                      <p:cBhvr>
                                        <p:cTn id="26" dur="5000" fill="hold"/>
                                        <p:tgtEl>
                                          <p:spTgt spid="3">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19" presetClass="entr" presetSubtype="10"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p:cTn id="31" dur="5000" fill="hold"/>
                                        <p:tgtEl>
                                          <p:spTgt spid="3">
                                            <p:txEl>
                                              <p:pRg st="4" end="4"/>
                                            </p:txEl>
                                          </p:spTgt>
                                        </p:tgtEl>
                                        <p:attrNameLst>
                                          <p:attrName>ppt_w</p:attrName>
                                        </p:attrNameLst>
                                      </p:cBhvr>
                                      <p:tavLst>
                                        <p:tav tm="0" fmla="#ppt_w*sin(2.5*pi*$)">
                                          <p:val>
                                            <p:fltVal val="0"/>
                                          </p:val>
                                        </p:tav>
                                        <p:tav tm="100000">
                                          <p:val>
                                            <p:fltVal val="1"/>
                                          </p:val>
                                        </p:tav>
                                      </p:tavLst>
                                    </p:anim>
                                    <p:anim calcmode="lin" valueType="num">
                                      <p:cBhvr>
                                        <p:cTn id="32" dur="5000" fill="hold"/>
                                        <p:tgtEl>
                                          <p:spTgt spid="3">
                                            <p:txEl>
                                              <p:pRg st="4" end="4"/>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Video</a:t>
            </a:r>
            <a:endParaRPr lang="en-US" dirty="0"/>
          </a:p>
        </p:txBody>
      </p:sp>
      <p:sp>
        <p:nvSpPr>
          <p:cNvPr id="3" name="Content Placeholder 2"/>
          <p:cNvSpPr>
            <a:spLocks noGrp="1"/>
          </p:cNvSpPr>
          <p:nvPr>
            <p:ph idx="1"/>
          </p:nvPr>
        </p:nvSpPr>
        <p:spPr/>
        <p:txBody>
          <a:bodyPr/>
          <a:lstStyle/>
          <a:p>
            <a:r>
              <a:rPr lang="en-US" dirty="0" smtClean="0">
                <a:hlinkClick r:id="rId2"/>
              </a:rPr>
              <a:t>https://www.youtube.com/watch?v=h5_s_rOLPBM</a:t>
            </a:r>
            <a:endParaRPr lang="en-US" dirty="0"/>
          </a:p>
        </p:txBody>
      </p:sp>
    </p:spTree>
    <p:extLst>
      <p:ext uri="{BB962C8B-B14F-4D97-AF65-F5344CB8AC3E}">
        <p14:creationId xmlns:p14="http://schemas.microsoft.com/office/powerpoint/2010/main" val="126972940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Expansion and contraction</a:t>
            </a:r>
            <a:endParaRPr lang="en-US" dirty="0"/>
          </a:p>
        </p:txBody>
      </p:sp>
      <p:sp>
        <p:nvSpPr>
          <p:cNvPr id="3" name="Content Placeholder 2"/>
          <p:cNvSpPr>
            <a:spLocks noGrp="1"/>
          </p:cNvSpPr>
          <p:nvPr>
            <p:ph idx="1"/>
          </p:nvPr>
        </p:nvSpPr>
        <p:spPr/>
        <p:txBody>
          <a:bodyPr>
            <a:normAutofit/>
          </a:bodyPr>
          <a:lstStyle/>
          <a:p>
            <a:r>
              <a:rPr lang="en-US" sz="3000" dirty="0" smtClean="0"/>
              <a:t>Most noticeable in gases</a:t>
            </a:r>
          </a:p>
          <a:p>
            <a:r>
              <a:rPr lang="en-US" sz="3000" dirty="0" smtClean="0"/>
              <a:t>Less in liquids</a:t>
            </a:r>
          </a:p>
          <a:p>
            <a:r>
              <a:rPr lang="en-US" sz="3000" dirty="0" smtClean="0"/>
              <a:t>Least in solids</a:t>
            </a:r>
            <a:endParaRPr lang="en-US" sz="3000" dirty="0"/>
          </a:p>
        </p:txBody>
      </p:sp>
    </p:spTree>
    <p:extLst>
      <p:ext uri="{BB962C8B-B14F-4D97-AF65-F5344CB8AC3E}">
        <p14:creationId xmlns:p14="http://schemas.microsoft.com/office/powerpoint/2010/main" val="37326405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87400"/>
            <a:ext cx="7024744" cy="722175"/>
          </a:xfrm>
        </p:spPr>
        <p:txBody>
          <a:bodyPr/>
          <a:lstStyle/>
          <a:p>
            <a:r>
              <a:rPr lang="en-US" dirty="0" smtClean="0"/>
              <a:t>What is thermal energy?</a:t>
            </a:r>
            <a:endParaRPr lang="en-US" dirty="0"/>
          </a:p>
        </p:txBody>
      </p:sp>
      <p:sp>
        <p:nvSpPr>
          <p:cNvPr id="3" name="Content Placeholder 2"/>
          <p:cNvSpPr>
            <a:spLocks noGrp="1"/>
          </p:cNvSpPr>
          <p:nvPr>
            <p:ph idx="1"/>
          </p:nvPr>
        </p:nvSpPr>
        <p:spPr>
          <a:xfrm>
            <a:off x="1043492" y="1809576"/>
            <a:ext cx="7271942" cy="4023054"/>
          </a:xfrm>
        </p:spPr>
        <p:txBody>
          <a:bodyPr>
            <a:noAutofit/>
          </a:bodyPr>
          <a:lstStyle/>
          <a:p>
            <a:r>
              <a:rPr lang="en-US" sz="3000" dirty="0" smtClean="0"/>
              <a:t>Every solid, liquid, and gas is made up of trillions of tiny particles that are constantly moving.</a:t>
            </a:r>
          </a:p>
          <a:p>
            <a:pPr lvl="1"/>
            <a:r>
              <a:rPr lang="en-US" sz="3000" dirty="0" smtClean="0"/>
              <a:t>Book (solid): vibrate in place</a:t>
            </a:r>
          </a:p>
          <a:p>
            <a:pPr lvl="1"/>
            <a:r>
              <a:rPr lang="en-US" sz="3000" dirty="0" smtClean="0"/>
              <a:t>Gas: spread out and move freely</a:t>
            </a:r>
          </a:p>
          <a:p>
            <a:pPr lvl="2"/>
            <a:r>
              <a:rPr lang="en-US" sz="3000" dirty="0" smtClean="0"/>
              <a:t>In motion= kinetic energy</a:t>
            </a:r>
            <a:endParaRPr lang="en-US" sz="3000" dirty="0"/>
          </a:p>
        </p:txBody>
      </p:sp>
    </p:spTree>
    <p:extLst>
      <p:ext uri="{BB962C8B-B14F-4D97-AF65-F5344CB8AC3E}">
        <p14:creationId xmlns:p14="http://schemas.microsoft.com/office/powerpoint/2010/main" val="328834241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linds(horizontal)">
                                      <p:cBhvr>
                                        <p:cTn id="10" dur="500"/>
                                        <p:tgtEl>
                                          <p:spTgt spid="3">
                                            <p:txEl>
                                              <p:pRg st="1" end="1"/>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linds(horizontal)">
                                      <p:cBhvr>
                                        <p:cTn id="13" dur="500"/>
                                        <p:tgtEl>
                                          <p:spTgt spid="3">
                                            <p:txEl>
                                              <p:pRg st="2" end="2"/>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blinds(horizontal)">
                                      <p:cBhvr>
                                        <p:cTn id="16"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Sidewalks</a:t>
            </a:r>
            <a:endParaRPr lang="en-US" dirty="0"/>
          </a:p>
        </p:txBody>
      </p:sp>
      <p:sp>
        <p:nvSpPr>
          <p:cNvPr id="3" name="Content Placeholder 2"/>
          <p:cNvSpPr>
            <a:spLocks noGrp="1"/>
          </p:cNvSpPr>
          <p:nvPr>
            <p:ph idx="1"/>
          </p:nvPr>
        </p:nvSpPr>
        <p:spPr/>
        <p:txBody>
          <a:bodyPr>
            <a:normAutofit/>
          </a:bodyPr>
          <a:lstStyle/>
          <a:p>
            <a:r>
              <a:rPr lang="en-US" sz="3000" dirty="0" smtClean="0"/>
              <a:t>High temperature can cause thermal expansion in sidewalks</a:t>
            </a:r>
          </a:p>
          <a:p>
            <a:r>
              <a:rPr lang="en-US" sz="3000" dirty="0" smtClean="0"/>
              <a:t>If the concrete expands too much, it could crack</a:t>
            </a:r>
            <a:endParaRPr lang="en-US" sz="3000" dirty="0"/>
          </a:p>
          <a:p>
            <a:r>
              <a:rPr lang="en-US" sz="3000" dirty="0" smtClean="0"/>
              <a:t>Similar to a door in the summer time…</a:t>
            </a:r>
            <a:endParaRPr lang="en-US" sz="3000" dirty="0"/>
          </a:p>
        </p:txBody>
      </p:sp>
    </p:spTree>
    <p:extLst>
      <p:ext uri="{BB962C8B-B14F-4D97-AF65-F5344CB8AC3E}">
        <p14:creationId xmlns:p14="http://schemas.microsoft.com/office/powerpoint/2010/main" val="313660604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2" y="456164"/>
            <a:ext cx="7024744" cy="1143000"/>
          </a:xfrm>
        </p:spPr>
        <p:txBody>
          <a:bodyPr/>
          <a:lstStyle/>
          <a:p>
            <a:r>
              <a:rPr lang="en-US" dirty="0" smtClean="0"/>
              <a:t>Hot- Air Balloon</a:t>
            </a:r>
            <a:endParaRPr lang="en-US" dirty="0"/>
          </a:p>
        </p:txBody>
      </p:sp>
      <p:sp>
        <p:nvSpPr>
          <p:cNvPr id="3" name="Content Placeholder 2"/>
          <p:cNvSpPr>
            <a:spLocks noGrp="1"/>
          </p:cNvSpPr>
          <p:nvPr>
            <p:ph idx="1"/>
          </p:nvPr>
        </p:nvSpPr>
        <p:spPr>
          <a:xfrm>
            <a:off x="734298" y="1746124"/>
            <a:ext cx="7501752" cy="4266097"/>
          </a:xfrm>
        </p:spPr>
        <p:txBody>
          <a:bodyPr>
            <a:noAutofit/>
          </a:bodyPr>
          <a:lstStyle/>
          <a:p>
            <a:r>
              <a:rPr lang="en-US" sz="3000" dirty="0" smtClean="0"/>
              <a:t>The burner causes thermal expansion in the balloon</a:t>
            </a:r>
          </a:p>
          <a:p>
            <a:r>
              <a:rPr lang="en-US" sz="3000" dirty="0" smtClean="0"/>
              <a:t>The particles move faster and faster</a:t>
            </a:r>
          </a:p>
          <a:p>
            <a:r>
              <a:rPr lang="en-US" sz="3000" dirty="0" smtClean="0"/>
              <a:t>As they collide, some are forced outside the balloon at the bottom</a:t>
            </a:r>
          </a:p>
          <a:p>
            <a:r>
              <a:rPr lang="en-US" sz="3000" dirty="0" smtClean="0"/>
              <a:t>There are few particles in the balloon</a:t>
            </a:r>
          </a:p>
          <a:p>
            <a:r>
              <a:rPr lang="en-US" sz="3000" dirty="0" smtClean="0"/>
              <a:t>The balloon is less dense</a:t>
            </a:r>
          </a:p>
          <a:p>
            <a:r>
              <a:rPr lang="en-US" sz="3000" dirty="0" smtClean="0"/>
              <a:t>Rises up through denser outside air</a:t>
            </a:r>
            <a:endParaRPr lang="en-US" sz="3000" dirty="0"/>
          </a:p>
        </p:txBody>
      </p:sp>
    </p:spTree>
    <p:extLst>
      <p:ext uri="{BB962C8B-B14F-4D97-AF65-F5344CB8AC3E}">
        <p14:creationId xmlns:p14="http://schemas.microsoft.com/office/powerpoint/2010/main" val="30979795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41" presetClass="entr" presetSubtype="0" fill="hold" grpId="0" nodeType="clickEffect">
                                  <p:stCondLst>
                                    <p:cond delay="0"/>
                                  </p:stCondLst>
                                  <p:iterate type="lt">
                                    <p:tmPct val="10000"/>
                                  </p:iterate>
                                  <p:childTnLst>
                                    <p:set>
                                      <p:cBhvr>
                                        <p:cTn id="15" dur="1" fill="hold">
                                          <p:stCondLst>
                                            <p:cond delay="0"/>
                                          </p:stCondLst>
                                        </p:cTn>
                                        <p:tgtEl>
                                          <p:spTgt spid="3">
                                            <p:txEl>
                                              <p:pRg st="1" end="1"/>
                                            </p:txEl>
                                          </p:spTgt>
                                        </p:tgtEl>
                                        <p:attrNameLst>
                                          <p:attrName>style.visibility</p:attrName>
                                        </p:attrNameLst>
                                      </p:cBhvr>
                                      <p:to>
                                        <p:strVal val="visible"/>
                                      </p:to>
                                    </p:set>
                                    <p:anim calcmode="lin" valueType="num">
                                      <p:cBhvr>
                                        <p:cTn id="16" dur="500" fill="hold"/>
                                        <p:tgtEl>
                                          <p:spTgt spid="3">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17" dur="500" fill="hold"/>
                                        <p:tgtEl>
                                          <p:spTgt spid="3">
                                            <p:txEl>
                                              <p:pRg st="1" end="1"/>
                                            </p:txEl>
                                          </p:spTgt>
                                        </p:tgtEl>
                                        <p:attrNameLst>
                                          <p:attrName>ppt_y</p:attrName>
                                        </p:attrNameLst>
                                      </p:cBhvr>
                                      <p:tavLst>
                                        <p:tav tm="0">
                                          <p:val>
                                            <p:strVal val="#ppt_y"/>
                                          </p:val>
                                        </p:tav>
                                        <p:tav tm="100000">
                                          <p:val>
                                            <p:strVal val="#ppt_y"/>
                                          </p:val>
                                        </p:tav>
                                      </p:tavLst>
                                    </p:anim>
                                    <p:anim calcmode="lin" valueType="num">
                                      <p:cBhvr>
                                        <p:cTn id="18" dur="500" fill="hold"/>
                                        <p:tgtEl>
                                          <p:spTgt spid="3">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9" dur="500" fill="hold"/>
                                        <p:tgtEl>
                                          <p:spTgt spid="3">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0" dur="500" tmFilter="0,0; .5, 1; 1, 1"/>
                                        <p:tgtEl>
                                          <p:spTgt spid="3">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41" presetClass="entr" presetSubtype="0" fill="hold" grpId="0" nodeType="clickEffect">
                                  <p:stCondLst>
                                    <p:cond delay="0"/>
                                  </p:stCondLst>
                                  <p:iterate type="lt">
                                    <p:tmPct val="10000"/>
                                  </p:iterate>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p:cTn id="25" dur="500" fill="hold"/>
                                        <p:tgtEl>
                                          <p:spTgt spid="3">
                                            <p:txEl>
                                              <p:pRg st="2" end="2"/>
                                            </p:txEl>
                                          </p:spTgt>
                                        </p:tgtEl>
                                        <p:attrNameLst>
                                          <p:attrName>ppt_x</p:attrName>
                                        </p:attrNameLst>
                                      </p:cBhvr>
                                      <p:tavLst>
                                        <p:tav tm="0">
                                          <p:val>
                                            <p:strVal val="#ppt_x"/>
                                          </p:val>
                                        </p:tav>
                                        <p:tav tm="50000">
                                          <p:val>
                                            <p:strVal val="#ppt_x+.1"/>
                                          </p:val>
                                        </p:tav>
                                        <p:tav tm="100000">
                                          <p:val>
                                            <p:strVal val="#ppt_x"/>
                                          </p:val>
                                        </p:tav>
                                      </p:tavLst>
                                    </p:anim>
                                    <p:anim calcmode="lin" valueType="num">
                                      <p:cBhvr>
                                        <p:cTn id="26" dur="500" fill="hold"/>
                                        <p:tgtEl>
                                          <p:spTgt spid="3">
                                            <p:txEl>
                                              <p:pRg st="2" end="2"/>
                                            </p:txEl>
                                          </p:spTgt>
                                        </p:tgtEl>
                                        <p:attrNameLst>
                                          <p:attrName>ppt_y</p:attrName>
                                        </p:attrNameLst>
                                      </p:cBhvr>
                                      <p:tavLst>
                                        <p:tav tm="0">
                                          <p:val>
                                            <p:strVal val="#ppt_y"/>
                                          </p:val>
                                        </p:tav>
                                        <p:tav tm="100000">
                                          <p:val>
                                            <p:strVal val="#ppt_y"/>
                                          </p:val>
                                        </p:tav>
                                      </p:tavLst>
                                    </p:anim>
                                    <p:anim calcmode="lin" valueType="num">
                                      <p:cBhvr>
                                        <p:cTn id="27" dur="500" fill="hold"/>
                                        <p:tgtEl>
                                          <p:spTgt spid="3">
                                            <p:txEl>
                                              <p:pRg st="2" end="2"/>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8" dur="500" fill="hold"/>
                                        <p:tgtEl>
                                          <p:spTgt spid="3">
                                            <p:txEl>
                                              <p:pRg st="2" end="2"/>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9" dur="500" tmFilter="0,0; .5, 1; 1, 1"/>
                                        <p:tgtEl>
                                          <p:spTgt spid="3">
                                            <p:txEl>
                                              <p:pRg st="2" end="2"/>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41" presetClass="entr" presetSubtype="0" fill="hold" grpId="0" nodeType="clickEffect">
                                  <p:stCondLst>
                                    <p:cond delay="0"/>
                                  </p:stCondLst>
                                  <p:iterate type="lt">
                                    <p:tmPct val="10000"/>
                                  </p:iterate>
                                  <p:childTnLst>
                                    <p:set>
                                      <p:cBhvr>
                                        <p:cTn id="33" dur="1" fill="hold">
                                          <p:stCondLst>
                                            <p:cond delay="0"/>
                                          </p:stCondLst>
                                        </p:cTn>
                                        <p:tgtEl>
                                          <p:spTgt spid="3">
                                            <p:txEl>
                                              <p:pRg st="3" end="3"/>
                                            </p:txEl>
                                          </p:spTgt>
                                        </p:tgtEl>
                                        <p:attrNameLst>
                                          <p:attrName>style.visibility</p:attrName>
                                        </p:attrNameLst>
                                      </p:cBhvr>
                                      <p:to>
                                        <p:strVal val="visible"/>
                                      </p:to>
                                    </p:set>
                                    <p:anim calcmode="lin" valueType="num">
                                      <p:cBhvr>
                                        <p:cTn id="34" dur="500" fill="hold"/>
                                        <p:tgtEl>
                                          <p:spTgt spid="3">
                                            <p:txEl>
                                              <p:pRg st="3" end="3"/>
                                            </p:txEl>
                                          </p:spTgt>
                                        </p:tgtEl>
                                        <p:attrNameLst>
                                          <p:attrName>ppt_x</p:attrName>
                                        </p:attrNameLst>
                                      </p:cBhvr>
                                      <p:tavLst>
                                        <p:tav tm="0">
                                          <p:val>
                                            <p:strVal val="#ppt_x"/>
                                          </p:val>
                                        </p:tav>
                                        <p:tav tm="50000">
                                          <p:val>
                                            <p:strVal val="#ppt_x+.1"/>
                                          </p:val>
                                        </p:tav>
                                        <p:tav tm="100000">
                                          <p:val>
                                            <p:strVal val="#ppt_x"/>
                                          </p:val>
                                        </p:tav>
                                      </p:tavLst>
                                    </p:anim>
                                    <p:anim calcmode="lin" valueType="num">
                                      <p:cBhvr>
                                        <p:cTn id="35" dur="500" fill="hold"/>
                                        <p:tgtEl>
                                          <p:spTgt spid="3">
                                            <p:txEl>
                                              <p:pRg st="3" end="3"/>
                                            </p:txEl>
                                          </p:spTgt>
                                        </p:tgtEl>
                                        <p:attrNameLst>
                                          <p:attrName>ppt_y</p:attrName>
                                        </p:attrNameLst>
                                      </p:cBhvr>
                                      <p:tavLst>
                                        <p:tav tm="0">
                                          <p:val>
                                            <p:strVal val="#ppt_y"/>
                                          </p:val>
                                        </p:tav>
                                        <p:tav tm="100000">
                                          <p:val>
                                            <p:strVal val="#ppt_y"/>
                                          </p:val>
                                        </p:tav>
                                      </p:tavLst>
                                    </p:anim>
                                    <p:anim calcmode="lin" valueType="num">
                                      <p:cBhvr>
                                        <p:cTn id="36" dur="500" fill="hold"/>
                                        <p:tgtEl>
                                          <p:spTgt spid="3">
                                            <p:txEl>
                                              <p:pRg st="3" end="3"/>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7" dur="500" fill="hold"/>
                                        <p:tgtEl>
                                          <p:spTgt spid="3">
                                            <p:txEl>
                                              <p:pRg st="3" end="3"/>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8" dur="500" tmFilter="0,0; .5, 1; 1, 1"/>
                                        <p:tgtEl>
                                          <p:spTgt spid="3">
                                            <p:txEl>
                                              <p:pRg st="3" end="3"/>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41" presetClass="entr" presetSubtype="0" fill="hold" grpId="0" nodeType="clickEffect">
                                  <p:stCondLst>
                                    <p:cond delay="0"/>
                                  </p:stCondLst>
                                  <p:iterate type="lt">
                                    <p:tmPct val="10000"/>
                                  </p:iterate>
                                  <p:childTnLst>
                                    <p:set>
                                      <p:cBhvr>
                                        <p:cTn id="42" dur="1" fill="hold">
                                          <p:stCondLst>
                                            <p:cond delay="0"/>
                                          </p:stCondLst>
                                        </p:cTn>
                                        <p:tgtEl>
                                          <p:spTgt spid="3">
                                            <p:txEl>
                                              <p:pRg st="4" end="4"/>
                                            </p:txEl>
                                          </p:spTgt>
                                        </p:tgtEl>
                                        <p:attrNameLst>
                                          <p:attrName>style.visibility</p:attrName>
                                        </p:attrNameLst>
                                      </p:cBhvr>
                                      <p:to>
                                        <p:strVal val="visible"/>
                                      </p:to>
                                    </p:set>
                                    <p:anim calcmode="lin" valueType="num">
                                      <p:cBhvr>
                                        <p:cTn id="43" dur="500" fill="hold"/>
                                        <p:tgtEl>
                                          <p:spTgt spid="3">
                                            <p:txEl>
                                              <p:pRg st="4" end="4"/>
                                            </p:txEl>
                                          </p:spTgt>
                                        </p:tgtEl>
                                        <p:attrNameLst>
                                          <p:attrName>ppt_x</p:attrName>
                                        </p:attrNameLst>
                                      </p:cBhvr>
                                      <p:tavLst>
                                        <p:tav tm="0">
                                          <p:val>
                                            <p:strVal val="#ppt_x"/>
                                          </p:val>
                                        </p:tav>
                                        <p:tav tm="50000">
                                          <p:val>
                                            <p:strVal val="#ppt_x+.1"/>
                                          </p:val>
                                        </p:tav>
                                        <p:tav tm="100000">
                                          <p:val>
                                            <p:strVal val="#ppt_x"/>
                                          </p:val>
                                        </p:tav>
                                      </p:tavLst>
                                    </p:anim>
                                    <p:anim calcmode="lin" valueType="num">
                                      <p:cBhvr>
                                        <p:cTn id="44" dur="500" fill="hold"/>
                                        <p:tgtEl>
                                          <p:spTgt spid="3">
                                            <p:txEl>
                                              <p:pRg st="4" end="4"/>
                                            </p:txEl>
                                          </p:spTgt>
                                        </p:tgtEl>
                                        <p:attrNameLst>
                                          <p:attrName>ppt_y</p:attrName>
                                        </p:attrNameLst>
                                      </p:cBhvr>
                                      <p:tavLst>
                                        <p:tav tm="0">
                                          <p:val>
                                            <p:strVal val="#ppt_y"/>
                                          </p:val>
                                        </p:tav>
                                        <p:tav tm="100000">
                                          <p:val>
                                            <p:strVal val="#ppt_y"/>
                                          </p:val>
                                        </p:tav>
                                      </p:tavLst>
                                    </p:anim>
                                    <p:anim calcmode="lin" valueType="num">
                                      <p:cBhvr>
                                        <p:cTn id="45" dur="500" fill="hold"/>
                                        <p:tgtEl>
                                          <p:spTgt spid="3">
                                            <p:txEl>
                                              <p:pRg st="4" end="4"/>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46" dur="500" fill="hold"/>
                                        <p:tgtEl>
                                          <p:spTgt spid="3">
                                            <p:txEl>
                                              <p:pRg st="4" end="4"/>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47" dur="500" tmFilter="0,0; .5, 1; 1, 1"/>
                                        <p:tgtEl>
                                          <p:spTgt spid="3">
                                            <p:txEl>
                                              <p:pRg st="4" end="4"/>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1" presetClass="entr" presetSubtype="0" fill="hold" grpId="0" nodeType="clickEffect">
                                  <p:stCondLst>
                                    <p:cond delay="0"/>
                                  </p:stCondLst>
                                  <p:iterate type="lt">
                                    <p:tmPct val="10000"/>
                                  </p:iterate>
                                  <p:childTnLst>
                                    <p:set>
                                      <p:cBhvr>
                                        <p:cTn id="51" dur="1" fill="hold">
                                          <p:stCondLst>
                                            <p:cond delay="0"/>
                                          </p:stCondLst>
                                        </p:cTn>
                                        <p:tgtEl>
                                          <p:spTgt spid="3">
                                            <p:txEl>
                                              <p:pRg st="5" end="5"/>
                                            </p:txEl>
                                          </p:spTgt>
                                        </p:tgtEl>
                                        <p:attrNameLst>
                                          <p:attrName>style.visibility</p:attrName>
                                        </p:attrNameLst>
                                      </p:cBhvr>
                                      <p:to>
                                        <p:strVal val="visible"/>
                                      </p:to>
                                    </p:set>
                                    <p:anim calcmode="lin" valueType="num">
                                      <p:cBhvr>
                                        <p:cTn id="52" dur="500" fill="hold"/>
                                        <p:tgtEl>
                                          <p:spTgt spid="3">
                                            <p:txEl>
                                              <p:pRg st="5" end="5"/>
                                            </p:txEl>
                                          </p:spTgt>
                                        </p:tgtEl>
                                        <p:attrNameLst>
                                          <p:attrName>ppt_x</p:attrName>
                                        </p:attrNameLst>
                                      </p:cBhvr>
                                      <p:tavLst>
                                        <p:tav tm="0">
                                          <p:val>
                                            <p:strVal val="#ppt_x"/>
                                          </p:val>
                                        </p:tav>
                                        <p:tav tm="50000">
                                          <p:val>
                                            <p:strVal val="#ppt_x+.1"/>
                                          </p:val>
                                        </p:tav>
                                        <p:tav tm="100000">
                                          <p:val>
                                            <p:strVal val="#ppt_x"/>
                                          </p:val>
                                        </p:tav>
                                      </p:tavLst>
                                    </p:anim>
                                    <p:anim calcmode="lin" valueType="num">
                                      <p:cBhvr>
                                        <p:cTn id="53" dur="500" fill="hold"/>
                                        <p:tgtEl>
                                          <p:spTgt spid="3">
                                            <p:txEl>
                                              <p:pRg st="5" end="5"/>
                                            </p:txEl>
                                          </p:spTgt>
                                        </p:tgtEl>
                                        <p:attrNameLst>
                                          <p:attrName>ppt_y</p:attrName>
                                        </p:attrNameLst>
                                      </p:cBhvr>
                                      <p:tavLst>
                                        <p:tav tm="0">
                                          <p:val>
                                            <p:strVal val="#ppt_y"/>
                                          </p:val>
                                        </p:tav>
                                        <p:tav tm="100000">
                                          <p:val>
                                            <p:strVal val="#ppt_y"/>
                                          </p:val>
                                        </p:tav>
                                      </p:tavLst>
                                    </p:anim>
                                    <p:anim calcmode="lin" valueType="num">
                                      <p:cBhvr>
                                        <p:cTn id="54" dur="500" fill="hold"/>
                                        <p:tgtEl>
                                          <p:spTgt spid="3">
                                            <p:txEl>
                                              <p:pRg st="5" end="5"/>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55" dur="500" fill="hold"/>
                                        <p:tgtEl>
                                          <p:spTgt spid="3">
                                            <p:txEl>
                                              <p:pRg st="5" end="5"/>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56" dur="500" tmFilter="0,0; .5, 1; 1, 1"/>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 land…</a:t>
            </a:r>
            <a:endParaRPr lang="en-US" dirty="0"/>
          </a:p>
        </p:txBody>
      </p:sp>
      <p:sp>
        <p:nvSpPr>
          <p:cNvPr id="3" name="Content Placeholder 2"/>
          <p:cNvSpPr>
            <a:spLocks noGrp="1"/>
          </p:cNvSpPr>
          <p:nvPr>
            <p:ph idx="1"/>
          </p:nvPr>
        </p:nvSpPr>
        <p:spPr/>
        <p:txBody>
          <a:bodyPr>
            <a:normAutofit/>
          </a:bodyPr>
          <a:lstStyle/>
          <a:p>
            <a:r>
              <a:rPr lang="en-US" sz="3000" dirty="0" smtClean="0"/>
              <a:t>Air inside the balloon to cool</a:t>
            </a:r>
          </a:p>
          <a:p>
            <a:r>
              <a:rPr lang="en-US" sz="3000" dirty="0" smtClean="0"/>
              <a:t>Undergoes thermal contraction</a:t>
            </a:r>
          </a:p>
          <a:p>
            <a:r>
              <a:rPr lang="en-US" sz="3000" dirty="0" smtClean="0"/>
              <a:t>The balloon does not contract</a:t>
            </a:r>
          </a:p>
          <a:p>
            <a:pPr lvl="1"/>
            <a:r>
              <a:rPr lang="en-US" sz="3000" dirty="0" smtClean="0"/>
              <a:t>Denser air fills the space inside</a:t>
            </a:r>
          </a:p>
          <a:p>
            <a:r>
              <a:rPr lang="en-US" sz="3000" dirty="0" smtClean="0"/>
              <a:t>Therefore, the density increases to then slowly descend</a:t>
            </a:r>
          </a:p>
        </p:txBody>
      </p:sp>
    </p:spTree>
    <p:extLst>
      <p:ext uri="{BB962C8B-B14F-4D97-AF65-F5344CB8AC3E}">
        <p14:creationId xmlns:p14="http://schemas.microsoft.com/office/powerpoint/2010/main" val="420068118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anim calcmode="lin" valueType="num">
                                      <p:cBhvr>
                                        <p:cTn id="8" dur="2000" fill="hold"/>
                                        <p:tgtEl>
                                          <p:spTgt spid="3">
                                            <p:txEl>
                                              <p:pRg st="0" end="0"/>
                                            </p:txEl>
                                          </p:spTgt>
                                        </p:tgtEl>
                                        <p:attrNameLst>
                                          <p:attrName>style.rotation</p:attrName>
                                        </p:attrNameLst>
                                      </p:cBhvr>
                                      <p:tavLst>
                                        <p:tav tm="0">
                                          <p:val>
                                            <p:fltVal val="720"/>
                                          </p:val>
                                        </p:tav>
                                        <p:tav tm="100000">
                                          <p:val>
                                            <p:fltVal val="0"/>
                                          </p:val>
                                        </p:tav>
                                      </p:tavLst>
                                    </p:anim>
                                    <p:anim calcmode="lin" valueType="num">
                                      <p:cBhvr>
                                        <p:cTn id="9" dur="2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0" dur="2000" fill="hold"/>
                                        <p:tgtEl>
                                          <p:spTgt spid="3">
                                            <p:txEl>
                                              <p:pRg st="0" end="0"/>
                                            </p:txEl>
                                          </p:spTgt>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35"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2000"/>
                                        <p:tgtEl>
                                          <p:spTgt spid="3">
                                            <p:txEl>
                                              <p:pRg st="1" end="1"/>
                                            </p:txEl>
                                          </p:spTgt>
                                        </p:tgtEl>
                                      </p:cBhvr>
                                    </p:animEffect>
                                    <p:anim calcmode="lin" valueType="num">
                                      <p:cBhvr>
                                        <p:cTn id="16" dur="2000" fill="hold"/>
                                        <p:tgtEl>
                                          <p:spTgt spid="3">
                                            <p:txEl>
                                              <p:pRg st="1" end="1"/>
                                            </p:txEl>
                                          </p:spTgt>
                                        </p:tgtEl>
                                        <p:attrNameLst>
                                          <p:attrName>style.rotation</p:attrName>
                                        </p:attrNameLst>
                                      </p:cBhvr>
                                      <p:tavLst>
                                        <p:tav tm="0">
                                          <p:val>
                                            <p:fltVal val="720"/>
                                          </p:val>
                                        </p:tav>
                                        <p:tav tm="100000">
                                          <p:val>
                                            <p:fltVal val="0"/>
                                          </p:val>
                                        </p:tav>
                                      </p:tavLst>
                                    </p:anim>
                                    <p:anim calcmode="lin" valueType="num">
                                      <p:cBhvr>
                                        <p:cTn id="17" dur="2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8" dur="2000" fill="hold"/>
                                        <p:tgtEl>
                                          <p:spTgt spid="3">
                                            <p:txEl>
                                              <p:pRg st="1" end="1"/>
                                            </p:txEl>
                                          </p:spTgt>
                                        </p:tgtEl>
                                        <p:attrNameLst>
                                          <p:attrName>ppt_w</p:attrName>
                                        </p:attrNameLst>
                                      </p:cBhvr>
                                      <p:tavLst>
                                        <p:tav tm="0">
                                          <p:val>
                                            <p:fltVal val="0"/>
                                          </p:val>
                                        </p:tav>
                                        <p:tav tm="100000">
                                          <p:val>
                                            <p:strVal val="#ppt_w"/>
                                          </p:val>
                                        </p:tav>
                                      </p:tavLst>
                                    </p:anim>
                                  </p:childTnLst>
                                </p:cTn>
                              </p:par>
                            </p:childTnLst>
                          </p:cTn>
                        </p:par>
                      </p:childTnLst>
                    </p:cTn>
                  </p:par>
                  <p:par>
                    <p:cTn id="19" fill="hold">
                      <p:stCondLst>
                        <p:cond delay="indefinite"/>
                      </p:stCondLst>
                      <p:childTnLst>
                        <p:par>
                          <p:cTn id="20" fill="hold">
                            <p:stCondLst>
                              <p:cond delay="0"/>
                            </p:stCondLst>
                            <p:childTnLst>
                              <p:par>
                                <p:cTn id="21" presetID="35"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2000"/>
                                        <p:tgtEl>
                                          <p:spTgt spid="3">
                                            <p:txEl>
                                              <p:pRg st="2" end="2"/>
                                            </p:txEl>
                                          </p:spTgt>
                                        </p:tgtEl>
                                      </p:cBhvr>
                                    </p:animEffect>
                                    <p:anim calcmode="lin" valueType="num">
                                      <p:cBhvr>
                                        <p:cTn id="24" dur="2000" fill="hold"/>
                                        <p:tgtEl>
                                          <p:spTgt spid="3">
                                            <p:txEl>
                                              <p:pRg st="2" end="2"/>
                                            </p:txEl>
                                          </p:spTgt>
                                        </p:tgtEl>
                                        <p:attrNameLst>
                                          <p:attrName>style.rotation</p:attrName>
                                        </p:attrNameLst>
                                      </p:cBhvr>
                                      <p:tavLst>
                                        <p:tav tm="0">
                                          <p:val>
                                            <p:fltVal val="720"/>
                                          </p:val>
                                        </p:tav>
                                        <p:tav tm="100000">
                                          <p:val>
                                            <p:fltVal val="0"/>
                                          </p:val>
                                        </p:tav>
                                      </p:tavLst>
                                    </p:anim>
                                    <p:anim calcmode="lin" valueType="num">
                                      <p:cBhvr>
                                        <p:cTn id="25" dur="2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6" dur="2000" fill="hold"/>
                                        <p:tgtEl>
                                          <p:spTgt spid="3">
                                            <p:txEl>
                                              <p:pRg st="2" end="2"/>
                                            </p:txEl>
                                          </p:spTgt>
                                        </p:tgtEl>
                                        <p:attrNameLst>
                                          <p:attrName>ppt_w</p:attrName>
                                        </p:attrNameLst>
                                      </p:cBhvr>
                                      <p:tavLst>
                                        <p:tav tm="0">
                                          <p:val>
                                            <p:fltVal val="0"/>
                                          </p:val>
                                        </p:tav>
                                        <p:tav tm="100000">
                                          <p:val>
                                            <p:strVal val="#ppt_w"/>
                                          </p:val>
                                        </p:tav>
                                      </p:tavLst>
                                    </p:anim>
                                  </p:childTnLst>
                                </p:cTn>
                              </p:par>
                              <p:par>
                                <p:cTn id="27" presetID="35" presetClass="entr" presetSubtype="0" fill="hold" grpId="0" nodeType="with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fade">
                                      <p:cBhvr>
                                        <p:cTn id="29" dur="2000"/>
                                        <p:tgtEl>
                                          <p:spTgt spid="3">
                                            <p:txEl>
                                              <p:pRg st="3" end="3"/>
                                            </p:txEl>
                                          </p:spTgt>
                                        </p:tgtEl>
                                      </p:cBhvr>
                                    </p:animEffect>
                                    <p:anim calcmode="lin" valueType="num">
                                      <p:cBhvr>
                                        <p:cTn id="30" dur="2000" fill="hold"/>
                                        <p:tgtEl>
                                          <p:spTgt spid="3">
                                            <p:txEl>
                                              <p:pRg st="3" end="3"/>
                                            </p:txEl>
                                          </p:spTgt>
                                        </p:tgtEl>
                                        <p:attrNameLst>
                                          <p:attrName>style.rotation</p:attrName>
                                        </p:attrNameLst>
                                      </p:cBhvr>
                                      <p:tavLst>
                                        <p:tav tm="0">
                                          <p:val>
                                            <p:fltVal val="720"/>
                                          </p:val>
                                        </p:tav>
                                        <p:tav tm="100000">
                                          <p:val>
                                            <p:fltVal val="0"/>
                                          </p:val>
                                        </p:tav>
                                      </p:tavLst>
                                    </p:anim>
                                    <p:anim calcmode="lin" valueType="num">
                                      <p:cBhvr>
                                        <p:cTn id="31" dur="2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2" dur="2000" fill="hold"/>
                                        <p:tgtEl>
                                          <p:spTgt spid="3">
                                            <p:txEl>
                                              <p:pRg st="3" end="3"/>
                                            </p:txEl>
                                          </p:spTgt>
                                        </p:tgtEl>
                                        <p:attrNameLst>
                                          <p:attrName>ppt_w</p:attrName>
                                        </p:attrNameLst>
                                      </p:cBhvr>
                                      <p:tavLst>
                                        <p:tav tm="0">
                                          <p:val>
                                            <p:fltVal val="0"/>
                                          </p:val>
                                        </p:tav>
                                        <p:tav tm="100000">
                                          <p:val>
                                            <p:strVal val="#ppt_w"/>
                                          </p:val>
                                        </p:tav>
                                      </p:tavLst>
                                    </p:anim>
                                  </p:childTnLst>
                                </p:cTn>
                              </p:par>
                            </p:childTnLst>
                          </p:cTn>
                        </p:par>
                      </p:childTnLst>
                    </p:cTn>
                  </p:par>
                  <p:par>
                    <p:cTn id="33" fill="hold">
                      <p:stCondLst>
                        <p:cond delay="indefinite"/>
                      </p:stCondLst>
                      <p:childTnLst>
                        <p:par>
                          <p:cTn id="34" fill="hold">
                            <p:stCondLst>
                              <p:cond delay="0"/>
                            </p:stCondLst>
                            <p:childTnLst>
                              <p:par>
                                <p:cTn id="35" presetID="35" presetClass="entr" presetSubtype="0"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Effect transition="in" filter="fade">
                                      <p:cBhvr>
                                        <p:cTn id="37" dur="2000"/>
                                        <p:tgtEl>
                                          <p:spTgt spid="3">
                                            <p:txEl>
                                              <p:pRg st="4" end="4"/>
                                            </p:txEl>
                                          </p:spTgt>
                                        </p:tgtEl>
                                      </p:cBhvr>
                                    </p:animEffect>
                                    <p:anim calcmode="lin" valueType="num">
                                      <p:cBhvr>
                                        <p:cTn id="38" dur="2000" fill="hold"/>
                                        <p:tgtEl>
                                          <p:spTgt spid="3">
                                            <p:txEl>
                                              <p:pRg st="4" end="4"/>
                                            </p:txEl>
                                          </p:spTgt>
                                        </p:tgtEl>
                                        <p:attrNameLst>
                                          <p:attrName>style.rotation</p:attrName>
                                        </p:attrNameLst>
                                      </p:cBhvr>
                                      <p:tavLst>
                                        <p:tav tm="0">
                                          <p:val>
                                            <p:fltVal val="720"/>
                                          </p:val>
                                        </p:tav>
                                        <p:tav tm="100000">
                                          <p:val>
                                            <p:fltVal val="0"/>
                                          </p:val>
                                        </p:tav>
                                      </p:tavLst>
                                    </p:anim>
                                    <p:anim calcmode="lin" valueType="num">
                                      <p:cBhvr>
                                        <p:cTn id="39" dur="2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40" dur="2000" fill="hold"/>
                                        <p:tgtEl>
                                          <p:spTgt spid="3">
                                            <p:txEl>
                                              <p:pRg st="4" end="4"/>
                                            </p:txEl>
                                          </p:spTgt>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Ovenproof glass</a:t>
            </a:r>
            <a:endParaRPr lang="en-US" dirty="0"/>
          </a:p>
        </p:txBody>
      </p:sp>
      <p:sp>
        <p:nvSpPr>
          <p:cNvPr id="3" name="Content Placeholder 2"/>
          <p:cNvSpPr>
            <a:spLocks noGrp="1"/>
          </p:cNvSpPr>
          <p:nvPr>
            <p:ph idx="1"/>
          </p:nvPr>
        </p:nvSpPr>
        <p:spPr/>
        <p:txBody>
          <a:bodyPr>
            <a:normAutofit/>
          </a:bodyPr>
          <a:lstStyle/>
          <a:p>
            <a:r>
              <a:rPr lang="en-US" sz="3000" dirty="0" smtClean="0"/>
              <a:t>Glass expands when heated</a:t>
            </a:r>
          </a:p>
          <a:p>
            <a:r>
              <a:rPr lang="en-US" sz="3000" dirty="0" smtClean="0"/>
              <a:t>Causes it to shatter or crack</a:t>
            </a:r>
          </a:p>
          <a:p>
            <a:r>
              <a:rPr lang="en-US" sz="3000" dirty="0" smtClean="0"/>
              <a:t>Ovenproof is designed to expand less when heated</a:t>
            </a:r>
          </a:p>
          <a:p>
            <a:r>
              <a:rPr lang="en-US" sz="3000" dirty="0" smtClean="0"/>
              <a:t>So it does not crack in the oven</a:t>
            </a:r>
            <a:endParaRPr lang="en-US" sz="3000" dirty="0"/>
          </a:p>
        </p:txBody>
      </p:sp>
    </p:spTree>
    <p:extLst>
      <p:ext uri="{BB962C8B-B14F-4D97-AF65-F5344CB8AC3E}">
        <p14:creationId xmlns:p14="http://schemas.microsoft.com/office/powerpoint/2010/main" val="45149601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3">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9" fill="hold">
                      <p:stCondLst>
                        <p:cond delay="indefinite"/>
                      </p:stCondLst>
                      <p:childTnLst>
                        <p:par>
                          <p:cTn id="20" fill="hold">
                            <p:stCondLst>
                              <p:cond delay="0"/>
                            </p:stCondLst>
                            <p:childTnLst>
                              <p:par>
                                <p:cTn id="21" presetID="15"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26" dur="1000" fill="hold"/>
                                        <p:tgtEl>
                                          <p:spTgt spid="3">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7" fill="hold">
                      <p:stCondLst>
                        <p:cond delay="indefinite"/>
                      </p:stCondLst>
                      <p:childTnLst>
                        <p:par>
                          <p:cTn id="28" fill="hold">
                            <p:stCondLst>
                              <p:cond delay="0"/>
                            </p:stCondLst>
                            <p:childTnLst>
                              <p:par>
                                <p:cTn id="29" presetID="15"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3" end="3"/>
                                            </p:txEl>
                                          </p:spTgt>
                                        </p:tgtEl>
                                        <p:attrNameLst>
                                          <p:attrName>ppt_x</p:attrName>
                                        </p:attrNameLst>
                                      </p:cBhvr>
                                      <p:tavLst>
                                        <p:tav tm="0" fmla="#ppt_x+(cos(-2*pi*(1-$))*-#ppt_x-sin(-2*pi*(1-$))*(1-#ppt_y))*(1-$)">
                                          <p:val>
                                            <p:fltVal val="0"/>
                                          </p:val>
                                        </p:tav>
                                        <p:tav tm="100000">
                                          <p:val>
                                            <p:fltVal val="1"/>
                                          </p:val>
                                        </p:tav>
                                      </p:tavLst>
                                    </p:anim>
                                    <p:anim calcmode="lin" valueType="num">
                                      <p:cBhvr>
                                        <p:cTn id="34" dur="1000" fill="hold"/>
                                        <p:tgtEl>
                                          <p:spTgt spid="3">
                                            <p:txEl>
                                              <p:pRg st="3" end="3"/>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hlinkClick r:id="rId2"/>
              </a:rPr>
              <a:t>https://www.youtube.com/watch?v=JPQjlbxPgYQ</a:t>
            </a:r>
            <a:endParaRPr lang="en-US" dirty="0" smtClean="0"/>
          </a:p>
          <a:p>
            <a:r>
              <a:rPr lang="en-US" dirty="0" smtClean="0">
                <a:hlinkClick r:id="rId3"/>
              </a:rPr>
              <a:t>https://www.youtube.com/watch?v=q6-5tsvlyfw</a:t>
            </a:r>
            <a:endParaRPr lang="en-US" dirty="0"/>
          </a:p>
        </p:txBody>
      </p:sp>
    </p:spTree>
    <p:extLst>
      <p:ext uri="{BB962C8B-B14F-4D97-AF65-F5344CB8AC3E}">
        <p14:creationId xmlns:p14="http://schemas.microsoft.com/office/powerpoint/2010/main" val="73893254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456164"/>
            <a:ext cx="7024744" cy="1143000"/>
          </a:xfrm>
        </p:spPr>
        <p:txBody>
          <a:bodyPr/>
          <a:lstStyle/>
          <a:p>
            <a:r>
              <a:rPr lang="en-US" dirty="0" smtClean="0"/>
              <a:t>Convection</a:t>
            </a:r>
            <a:endParaRPr lang="en-US" dirty="0"/>
          </a:p>
        </p:txBody>
      </p:sp>
      <p:sp>
        <p:nvSpPr>
          <p:cNvPr id="3" name="Content Placeholder 2"/>
          <p:cNvSpPr>
            <a:spLocks noGrp="1"/>
          </p:cNvSpPr>
          <p:nvPr>
            <p:ph idx="1"/>
          </p:nvPr>
        </p:nvSpPr>
        <p:spPr>
          <a:xfrm>
            <a:off x="714454" y="1825493"/>
            <a:ext cx="7581134" cy="4404993"/>
          </a:xfrm>
        </p:spPr>
        <p:txBody>
          <a:bodyPr>
            <a:normAutofit/>
          </a:bodyPr>
          <a:lstStyle/>
          <a:p>
            <a:r>
              <a:rPr lang="en-US" sz="3000" dirty="0" smtClean="0"/>
              <a:t>Transfer of TE by the movement of particles from one part of a material to another</a:t>
            </a:r>
          </a:p>
          <a:p>
            <a:pPr lvl="1"/>
            <a:r>
              <a:rPr lang="en-US" sz="3000" dirty="0" smtClean="0"/>
              <a:t>Occurs in liquids (water, air, magma)</a:t>
            </a:r>
          </a:p>
          <a:p>
            <a:r>
              <a:rPr lang="en-US" sz="3000" dirty="0" smtClean="0"/>
              <a:t>When you heat water on the stove, the burner heats the pan</a:t>
            </a:r>
          </a:p>
          <a:p>
            <a:r>
              <a:rPr lang="en-US" sz="3000" dirty="0" smtClean="0"/>
              <a:t>Involves the movement of TE in a fluid</a:t>
            </a:r>
          </a:p>
          <a:p>
            <a:r>
              <a:rPr lang="en-US" sz="3000" dirty="0" smtClean="0"/>
              <a:t>Transfer TE from one to another</a:t>
            </a:r>
            <a:endParaRPr lang="en-US" sz="3000" dirty="0"/>
          </a:p>
        </p:txBody>
      </p:sp>
    </p:spTree>
    <p:extLst>
      <p:ext uri="{BB962C8B-B14F-4D97-AF65-F5344CB8AC3E}">
        <p14:creationId xmlns:p14="http://schemas.microsoft.com/office/powerpoint/2010/main" val="133751380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765996"/>
            <a:ext cx="7024744" cy="702333"/>
          </a:xfrm>
        </p:spPr>
        <p:txBody>
          <a:bodyPr/>
          <a:lstStyle/>
          <a:p>
            <a:r>
              <a:rPr lang="en-US" dirty="0" smtClean="0"/>
              <a:t>Convection</a:t>
            </a:r>
            <a:endParaRPr lang="en-US" dirty="0"/>
          </a:p>
        </p:txBody>
      </p:sp>
      <p:sp>
        <p:nvSpPr>
          <p:cNvPr id="3" name="Content Placeholder 2"/>
          <p:cNvSpPr>
            <a:spLocks noGrp="1"/>
          </p:cNvSpPr>
          <p:nvPr>
            <p:ph idx="1"/>
          </p:nvPr>
        </p:nvSpPr>
        <p:spPr>
          <a:xfrm>
            <a:off x="734298" y="1468330"/>
            <a:ext cx="7700211" cy="4742314"/>
          </a:xfrm>
        </p:spPr>
        <p:txBody>
          <a:bodyPr>
            <a:normAutofit lnSpcReduction="10000"/>
          </a:bodyPr>
          <a:lstStyle/>
          <a:p>
            <a:r>
              <a:rPr lang="en-US" sz="3000" dirty="0" smtClean="0"/>
              <a:t>1- the burner heats the water. Temp &amp; volume increases; its density decreases by thermal expansion</a:t>
            </a:r>
          </a:p>
          <a:p>
            <a:r>
              <a:rPr lang="en-US" sz="3000" dirty="0" smtClean="0"/>
              <a:t>2- The warmer, less dense moves </a:t>
            </a:r>
            <a:r>
              <a:rPr lang="en-US" sz="3000" dirty="0"/>
              <a:t>upward. </a:t>
            </a:r>
            <a:r>
              <a:rPr lang="en-US" sz="3000" dirty="0" smtClean="0"/>
              <a:t>The </a:t>
            </a:r>
            <a:r>
              <a:rPr lang="en-US" sz="3000" dirty="0"/>
              <a:t>cooler, denser water sinks. </a:t>
            </a:r>
            <a:endParaRPr lang="en-US" sz="3000" dirty="0" smtClean="0"/>
          </a:p>
          <a:p>
            <a:r>
              <a:rPr lang="en-US" sz="3000" dirty="0" smtClean="0"/>
              <a:t>3- </a:t>
            </a:r>
            <a:r>
              <a:rPr lang="en-US" sz="3000" dirty="0"/>
              <a:t>Warm water forced to the surface loses some of its </a:t>
            </a:r>
            <a:r>
              <a:rPr lang="en-US" sz="3000" dirty="0">
                <a:solidFill>
                  <a:srgbClr val="000000"/>
                </a:solidFill>
              </a:rPr>
              <a:t>heat to the air (thermal contraction). </a:t>
            </a:r>
            <a:r>
              <a:rPr lang="en-US" sz="3200" dirty="0" smtClean="0">
                <a:solidFill>
                  <a:srgbClr val="000000"/>
                </a:solidFill>
              </a:rPr>
              <a:t>It </a:t>
            </a:r>
            <a:r>
              <a:rPr lang="en-US" sz="3200" dirty="0">
                <a:solidFill>
                  <a:srgbClr val="000000"/>
                </a:solidFill>
              </a:rPr>
              <a:t>becomes more dense and will then sink.</a:t>
            </a:r>
          </a:p>
          <a:p>
            <a:endParaRPr lang="en-US" sz="3000" dirty="0" smtClean="0"/>
          </a:p>
        </p:txBody>
      </p:sp>
    </p:spTree>
    <p:extLst>
      <p:ext uri="{BB962C8B-B14F-4D97-AF65-F5344CB8AC3E}">
        <p14:creationId xmlns:p14="http://schemas.microsoft.com/office/powerpoint/2010/main" val="284903311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anim calcmode="lin" valueType="num">
                                      <p:cBhvr>
                                        <p:cTn id="8" dur="2000" fill="hold"/>
                                        <p:tgtEl>
                                          <p:spTgt spid="3">
                                            <p:txEl>
                                              <p:pRg st="0" end="0"/>
                                            </p:txEl>
                                          </p:spTgt>
                                        </p:tgtEl>
                                        <p:attrNameLst>
                                          <p:attrName>style.rotation</p:attrName>
                                        </p:attrNameLst>
                                      </p:cBhvr>
                                      <p:tavLst>
                                        <p:tav tm="0">
                                          <p:val>
                                            <p:fltVal val="720"/>
                                          </p:val>
                                        </p:tav>
                                        <p:tav tm="100000">
                                          <p:val>
                                            <p:fltVal val="0"/>
                                          </p:val>
                                        </p:tav>
                                      </p:tavLst>
                                    </p:anim>
                                    <p:anim calcmode="lin" valueType="num">
                                      <p:cBhvr>
                                        <p:cTn id="9" dur="2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0" dur="2000" fill="hold"/>
                                        <p:tgtEl>
                                          <p:spTgt spid="3">
                                            <p:txEl>
                                              <p:pRg st="0" end="0"/>
                                            </p:txEl>
                                          </p:spTgt>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35"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2000"/>
                                        <p:tgtEl>
                                          <p:spTgt spid="3">
                                            <p:txEl>
                                              <p:pRg st="1" end="1"/>
                                            </p:txEl>
                                          </p:spTgt>
                                        </p:tgtEl>
                                      </p:cBhvr>
                                    </p:animEffect>
                                    <p:anim calcmode="lin" valueType="num">
                                      <p:cBhvr>
                                        <p:cTn id="16" dur="2000" fill="hold"/>
                                        <p:tgtEl>
                                          <p:spTgt spid="3">
                                            <p:txEl>
                                              <p:pRg st="1" end="1"/>
                                            </p:txEl>
                                          </p:spTgt>
                                        </p:tgtEl>
                                        <p:attrNameLst>
                                          <p:attrName>style.rotation</p:attrName>
                                        </p:attrNameLst>
                                      </p:cBhvr>
                                      <p:tavLst>
                                        <p:tav tm="0">
                                          <p:val>
                                            <p:fltVal val="720"/>
                                          </p:val>
                                        </p:tav>
                                        <p:tav tm="100000">
                                          <p:val>
                                            <p:fltVal val="0"/>
                                          </p:val>
                                        </p:tav>
                                      </p:tavLst>
                                    </p:anim>
                                    <p:anim calcmode="lin" valueType="num">
                                      <p:cBhvr>
                                        <p:cTn id="17" dur="2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8" dur="2000" fill="hold"/>
                                        <p:tgtEl>
                                          <p:spTgt spid="3">
                                            <p:txEl>
                                              <p:pRg st="1" end="1"/>
                                            </p:txEl>
                                          </p:spTgt>
                                        </p:tgtEl>
                                        <p:attrNameLst>
                                          <p:attrName>ppt_w</p:attrName>
                                        </p:attrNameLst>
                                      </p:cBhvr>
                                      <p:tavLst>
                                        <p:tav tm="0">
                                          <p:val>
                                            <p:fltVal val="0"/>
                                          </p:val>
                                        </p:tav>
                                        <p:tav tm="100000">
                                          <p:val>
                                            <p:strVal val="#ppt_w"/>
                                          </p:val>
                                        </p:tav>
                                      </p:tavLst>
                                    </p:anim>
                                  </p:childTnLst>
                                </p:cTn>
                              </p:par>
                            </p:childTnLst>
                          </p:cTn>
                        </p:par>
                      </p:childTnLst>
                    </p:cTn>
                  </p:par>
                  <p:par>
                    <p:cTn id="19" fill="hold">
                      <p:stCondLst>
                        <p:cond delay="indefinite"/>
                      </p:stCondLst>
                      <p:childTnLst>
                        <p:par>
                          <p:cTn id="20" fill="hold">
                            <p:stCondLst>
                              <p:cond delay="0"/>
                            </p:stCondLst>
                            <p:childTnLst>
                              <p:par>
                                <p:cTn id="21" presetID="35"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2000"/>
                                        <p:tgtEl>
                                          <p:spTgt spid="3">
                                            <p:txEl>
                                              <p:pRg st="2" end="2"/>
                                            </p:txEl>
                                          </p:spTgt>
                                        </p:tgtEl>
                                      </p:cBhvr>
                                    </p:animEffect>
                                    <p:anim calcmode="lin" valueType="num">
                                      <p:cBhvr>
                                        <p:cTn id="24" dur="2000" fill="hold"/>
                                        <p:tgtEl>
                                          <p:spTgt spid="3">
                                            <p:txEl>
                                              <p:pRg st="2" end="2"/>
                                            </p:txEl>
                                          </p:spTgt>
                                        </p:tgtEl>
                                        <p:attrNameLst>
                                          <p:attrName>style.rotation</p:attrName>
                                        </p:attrNameLst>
                                      </p:cBhvr>
                                      <p:tavLst>
                                        <p:tav tm="0">
                                          <p:val>
                                            <p:fltVal val="720"/>
                                          </p:val>
                                        </p:tav>
                                        <p:tav tm="100000">
                                          <p:val>
                                            <p:fltVal val="0"/>
                                          </p:val>
                                        </p:tav>
                                      </p:tavLst>
                                    </p:anim>
                                    <p:anim calcmode="lin" valueType="num">
                                      <p:cBhvr>
                                        <p:cTn id="25" dur="2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6" dur="2000" fill="hold"/>
                                        <p:tgtEl>
                                          <p:spTgt spid="3">
                                            <p:txEl>
                                              <p:pRg st="2" end="2"/>
                                            </p:txEl>
                                          </p:spTgt>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a:t>
            </a:r>
            <a:endParaRPr lang="en-US" dirty="0"/>
          </a:p>
        </p:txBody>
      </p:sp>
      <p:sp>
        <p:nvSpPr>
          <p:cNvPr id="3" name="Content Placeholder 2"/>
          <p:cNvSpPr>
            <a:spLocks noGrp="1"/>
          </p:cNvSpPr>
          <p:nvPr>
            <p:ph idx="1"/>
          </p:nvPr>
        </p:nvSpPr>
        <p:spPr/>
        <p:txBody>
          <a:bodyPr>
            <a:noAutofit/>
          </a:bodyPr>
          <a:lstStyle/>
          <a:p>
            <a:r>
              <a:rPr lang="en-US" sz="3000" dirty="0" smtClean="0"/>
              <a:t>Therefore, the surface water becomes cooler and its density increases. When the surface water’s density becomes greater than the water near the burner, it will sink and forces the warmer, less dense water to the surface</a:t>
            </a:r>
            <a:endParaRPr lang="en-US" sz="3000" dirty="0"/>
          </a:p>
        </p:txBody>
      </p:sp>
    </p:spTree>
    <p:extLst>
      <p:ext uri="{BB962C8B-B14F-4D97-AF65-F5344CB8AC3E}">
        <p14:creationId xmlns:p14="http://schemas.microsoft.com/office/powerpoint/2010/main" val="384686752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Lesson 3: Using Thermal Energy</a:t>
            </a:r>
            <a:endParaRPr lang="en-US" dirty="0"/>
          </a:p>
        </p:txBody>
      </p:sp>
      <p:sp>
        <p:nvSpPr>
          <p:cNvPr id="5" name="Text Placeholder 4"/>
          <p:cNvSpPr>
            <a:spLocks noGrp="1"/>
          </p:cNvSpPr>
          <p:nvPr>
            <p:ph type="body" idx="1"/>
          </p:nvPr>
        </p:nvSpPr>
        <p:spPr/>
        <p:txBody>
          <a:bodyPr/>
          <a:lstStyle/>
          <a:p>
            <a:r>
              <a:rPr lang="en-US" dirty="0" smtClean="0"/>
              <a:t>Vocabulary words:</a:t>
            </a:r>
          </a:p>
          <a:p>
            <a:r>
              <a:rPr lang="en-US" dirty="0" smtClean="0"/>
              <a:t>Heating appliance, thermostat, refrigerator</a:t>
            </a:r>
            <a:endParaRPr lang="en-US" dirty="0"/>
          </a:p>
        </p:txBody>
      </p:sp>
    </p:spTree>
    <p:extLst>
      <p:ext uri="{BB962C8B-B14F-4D97-AF65-F5344CB8AC3E}">
        <p14:creationId xmlns:p14="http://schemas.microsoft.com/office/powerpoint/2010/main" val="27157062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Thermal Energy Transformation</a:t>
            </a:r>
            <a:endParaRPr lang="en-US" dirty="0"/>
          </a:p>
        </p:txBody>
      </p:sp>
      <p:sp>
        <p:nvSpPr>
          <p:cNvPr id="5" name="Content Placeholder 4"/>
          <p:cNvSpPr>
            <a:spLocks noGrp="1"/>
          </p:cNvSpPr>
          <p:nvPr>
            <p:ph idx="1"/>
          </p:nvPr>
        </p:nvSpPr>
        <p:spPr>
          <a:xfrm>
            <a:off x="1043492" y="2323652"/>
            <a:ext cx="6777317" cy="3827466"/>
          </a:xfrm>
        </p:spPr>
        <p:txBody>
          <a:bodyPr>
            <a:noAutofit/>
          </a:bodyPr>
          <a:lstStyle/>
          <a:p>
            <a:r>
              <a:rPr lang="en-US" sz="3000" dirty="0" smtClean="0"/>
              <a:t>Burn coal- generate electricity</a:t>
            </a:r>
          </a:p>
          <a:p>
            <a:r>
              <a:rPr lang="en-US" sz="3000" dirty="0" smtClean="0"/>
              <a:t>Thermostats- TE into ME</a:t>
            </a:r>
          </a:p>
          <a:p>
            <a:pPr lvl="1"/>
            <a:r>
              <a:rPr lang="en-US" sz="3000" dirty="0" smtClean="0"/>
              <a:t>Switch heaters on and off</a:t>
            </a:r>
          </a:p>
          <a:p>
            <a:r>
              <a:rPr lang="en-US" sz="3000" dirty="0" smtClean="0"/>
              <a:t>Remember the law of conservation of energy**</a:t>
            </a:r>
          </a:p>
          <a:p>
            <a:r>
              <a:rPr lang="en-US" sz="3000" dirty="0" smtClean="0"/>
              <a:t>Total amount of energy does not change</a:t>
            </a:r>
            <a:endParaRPr lang="en-US" sz="3000" dirty="0"/>
          </a:p>
        </p:txBody>
      </p:sp>
    </p:spTree>
    <p:extLst>
      <p:ext uri="{BB962C8B-B14F-4D97-AF65-F5344CB8AC3E}">
        <p14:creationId xmlns:p14="http://schemas.microsoft.com/office/powerpoint/2010/main" val="27900444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6066" y="873061"/>
            <a:ext cx="7024744" cy="742017"/>
          </a:xfrm>
        </p:spPr>
        <p:txBody>
          <a:bodyPr/>
          <a:lstStyle/>
          <a:p>
            <a:r>
              <a:rPr lang="en-US" dirty="0" smtClean="0"/>
              <a:t>Particles also have PE</a:t>
            </a:r>
            <a:endParaRPr lang="en-US" dirty="0"/>
          </a:p>
        </p:txBody>
      </p:sp>
      <p:sp>
        <p:nvSpPr>
          <p:cNvPr id="3" name="Content Placeholder 2"/>
          <p:cNvSpPr>
            <a:spLocks noGrp="1"/>
          </p:cNvSpPr>
          <p:nvPr>
            <p:ph idx="1"/>
          </p:nvPr>
        </p:nvSpPr>
        <p:spPr>
          <a:xfrm>
            <a:off x="654916" y="1765966"/>
            <a:ext cx="7581134" cy="4066663"/>
          </a:xfrm>
        </p:spPr>
        <p:txBody>
          <a:bodyPr>
            <a:noAutofit/>
          </a:bodyPr>
          <a:lstStyle/>
          <a:p>
            <a:r>
              <a:rPr lang="en-US" sz="3000" dirty="0" smtClean="0"/>
              <a:t>Particles interact with and are attracted to one another</a:t>
            </a:r>
          </a:p>
          <a:p>
            <a:pPr lvl="1"/>
            <a:r>
              <a:rPr lang="en-US" sz="3000" dirty="0" smtClean="0"/>
              <a:t>Solid: very close together </a:t>
            </a:r>
          </a:p>
          <a:p>
            <a:pPr lvl="1"/>
            <a:r>
              <a:rPr lang="en-US" sz="3000" dirty="0" smtClean="0"/>
              <a:t>Liquid: slightly farther apart</a:t>
            </a:r>
          </a:p>
          <a:p>
            <a:pPr lvl="1"/>
            <a:r>
              <a:rPr lang="en-US" sz="3000" dirty="0" smtClean="0"/>
              <a:t>Gas: spread out</a:t>
            </a:r>
          </a:p>
          <a:p>
            <a:r>
              <a:rPr lang="en-US" sz="3000" dirty="0" smtClean="0"/>
              <a:t>The greater the </a:t>
            </a:r>
            <a:r>
              <a:rPr lang="en-US" sz="3000" dirty="0" err="1" smtClean="0"/>
              <a:t>avg</a:t>
            </a:r>
            <a:r>
              <a:rPr lang="en-US" sz="3000" dirty="0" smtClean="0"/>
              <a:t> distance between particles, the greater the PE of the particles</a:t>
            </a:r>
            <a:endParaRPr lang="en-US" sz="3000" dirty="0"/>
          </a:p>
        </p:txBody>
      </p:sp>
    </p:spTree>
    <p:extLst>
      <p:ext uri="{BB962C8B-B14F-4D97-AF65-F5344CB8AC3E}">
        <p14:creationId xmlns:p14="http://schemas.microsoft.com/office/powerpoint/2010/main" val="213730422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checkerboard(across)">
                                      <p:cBhvr>
                                        <p:cTn id="10" dur="500"/>
                                        <p:tgtEl>
                                          <p:spTgt spid="3">
                                            <p:txEl>
                                              <p:pRg st="1" end="1"/>
                                            </p:txEl>
                                          </p:spTgt>
                                        </p:tgtEl>
                                      </p:cBhvr>
                                    </p:animEffect>
                                  </p:childTnLst>
                                </p:cTn>
                              </p:par>
                              <p:par>
                                <p:cTn id="11" presetID="5" presetClass="entr" presetSubtype="1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checkerboard(across)">
                                      <p:cBhvr>
                                        <p:cTn id="13" dur="500"/>
                                        <p:tgtEl>
                                          <p:spTgt spid="3">
                                            <p:txEl>
                                              <p:pRg st="2" end="2"/>
                                            </p:txEl>
                                          </p:spTgt>
                                        </p:tgtEl>
                                      </p:cBhvr>
                                    </p:animEffect>
                                  </p:childTnLst>
                                </p:cTn>
                              </p:par>
                              <p:par>
                                <p:cTn id="14" presetID="5" presetClass="entr" presetSubtype="1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checkerboard(across)">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 presetClass="entr" presetSubtype="1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checkerboard(across)">
                                      <p:cBhvr>
                                        <p:cTn id="21"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690345"/>
            <a:ext cx="7024744" cy="1143000"/>
          </a:xfrm>
        </p:spPr>
        <p:txBody>
          <a:bodyPr/>
          <a:lstStyle/>
          <a:p>
            <a:r>
              <a:rPr lang="en-US" dirty="0" smtClean="0"/>
              <a:t>Heating Appliances</a:t>
            </a:r>
            <a:endParaRPr lang="en-US" dirty="0"/>
          </a:p>
        </p:txBody>
      </p:sp>
      <p:sp>
        <p:nvSpPr>
          <p:cNvPr id="3" name="Content Placeholder 2"/>
          <p:cNvSpPr>
            <a:spLocks noGrp="1"/>
          </p:cNvSpPr>
          <p:nvPr>
            <p:ph idx="1"/>
          </p:nvPr>
        </p:nvSpPr>
        <p:spPr>
          <a:xfrm>
            <a:off x="813682" y="1833345"/>
            <a:ext cx="7462060" cy="4198719"/>
          </a:xfrm>
        </p:spPr>
        <p:txBody>
          <a:bodyPr>
            <a:noAutofit/>
          </a:bodyPr>
          <a:lstStyle/>
          <a:p>
            <a:r>
              <a:rPr lang="en-US" sz="3000" dirty="0" smtClean="0"/>
              <a:t>A device that converts electric energy into thermal energy</a:t>
            </a:r>
          </a:p>
          <a:p>
            <a:pPr lvl="1"/>
            <a:r>
              <a:rPr lang="en-US" sz="3000" dirty="0" smtClean="0"/>
              <a:t>Curling irons, coffeemakers, irons</a:t>
            </a:r>
          </a:p>
          <a:p>
            <a:r>
              <a:rPr lang="en-US" sz="3000" dirty="0" smtClean="0"/>
              <a:t>Devices (computers, cell phones) become warm</a:t>
            </a:r>
          </a:p>
          <a:p>
            <a:pPr lvl="1"/>
            <a:r>
              <a:rPr lang="en-US" sz="3000" dirty="0" smtClean="0"/>
              <a:t>EE always is converted into TE</a:t>
            </a:r>
          </a:p>
          <a:p>
            <a:pPr lvl="1"/>
            <a:r>
              <a:rPr lang="en-US" sz="3000" dirty="0" smtClean="0"/>
              <a:t>TE is not used for any purpose</a:t>
            </a:r>
          </a:p>
          <a:p>
            <a:pPr lvl="1"/>
            <a:r>
              <a:rPr lang="en-US" sz="3000" dirty="0" smtClean="0"/>
              <a:t>Waste energy</a:t>
            </a:r>
            <a:endParaRPr lang="en-US" sz="3000" dirty="0"/>
          </a:p>
        </p:txBody>
      </p:sp>
    </p:spTree>
    <p:extLst>
      <p:ext uri="{BB962C8B-B14F-4D97-AF65-F5344CB8AC3E}">
        <p14:creationId xmlns:p14="http://schemas.microsoft.com/office/powerpoint/2010/main" val="151154530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dissolv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dissolve">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dissolve">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9" presetClass="entr" presetSubtype="0"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dissolve">
                                      <p:cBhvr>
                                        <p:cTn id="25" dur="500"/>
                                        <p:tgtEl>
                                          <p:spTgt spid="3">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9" presetClass="entr" presetSubtype="0" fill="hold" nodeType="click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dissolve">
                                      <p:cBhvr>
                                        <p:cTn id="30"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674638"/>
            <a:ext cx="7024744" cy="761860"/>
          </a:xfrm>
        </p:spPr>
        <p:txBody>
          <a:bodyPr/>
          <a:lstStyle/>
          <a:p>
            <a:r>
              <a:rPr lang="en-US" dirty="0" smtClean="0"/>
              <a:t>Thermostats</a:t>
            </a:r>
            <a:endParaRPr lang="en-US" dirty="0"/>
          </a:p>
        </p:txBody>
      </p:sp>
      <p:sp>
        <p:nvSpPr>
          <p:cNvPr id="3" name="Content Placeholder 2"/>
          <p:cNvSpPr>
            <a:spLocks noGrp="1"/>
          </p:cNvSpPr>
          <p:nvPr>
            <p:ph idx="1"/>
          </p:nvPr>
        </p:nvSpPr>
        <p:spPr>
          <a:xfrm>
            <a:off x="813682" y="1436498"/>
            <a:ext cx="7521597" cy="4655094"/>
          </a:xfrm>
        </p:spPr>
        <p:txBody>
          <a:bodyPr>
            <a:noAutofit/>
          </a:bodyPr>
          <a:lstStyle/>
          <a:p>
            <a:r>
              <a:rPr lang="en-US" sz="3000" dirty="0" smtClean="0"/>
              <a:t>A device that regulates the temperature of a system</a:t>
            </a:r>
          </a:p>
          <a:p>
            <a:pPr lvl="1"/>
            <a:r>
              <a:rPr lang="en-US" sz="3000" dirty="0" smtClean="0"/>
              <a:t>Refrigerators, toasters, oven </a:t>
            </a:r>
          </a:p>
          <a:p>
            <a:r>
              <a:rPr lang="en-US" sz="3000" dirty="0" smtClean="0"/>
              <a:t>Contain bimetallic coil</a:t>
            </a:r>
          </a:p>
          <a:p>
            <a:pPr lvl="1"/>
            <a:r>
              <a:rPr lang="en-US" sz="3000" dirty="0" smtClean="0"/>
              <a:t>Types of metal joined together and bent into coil</a:t>
            </a:r>
          </a:p>
          <a:p>
            <a:r>
              <a:rPr lang="en-US" sz="3000" dirty="0" smtClean="0"/>
              <a:t>The metal on the inside of the coil expands and contracts more than the metal on the outside of the coil</a:t>
            </a:r>
            <a:endParaRPr lang="en-US" sz="3000" dirty="0"/>
          </a:p>
        </p:txBody>
      </p:sp>
    </p:spTree>
    <p:extLst>
      <p:ext uri="{BB962C8B-B14F-4D97-AF65-F5344CB8AC3E}">
        <p14:creationId xmlns:p14="http://schemas.microsoft.com/office/powerpoint/2010/main" val="91750522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8" dur="500"/>
                                        <p:tgtEl>
                                          <p:spTgt spid="3">
                                            <p:txEl>
                                              <p:pRg st="0" end="0"/>
                                            </p:txEl>
                                          </p:spTgt>
                                        </p:tgtEl>
                                      </p:cBhvr>
                                    </p:animEffect>
                                  </p:childTnLst>
                                </p:cTn>
                              </p:par>
                              <p:par>
                                <p:cTn id="9" presetID="1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p:tgtEl>
                                          <p:spTgt spid="3">
                                            <p:txEl>
                                              <p:pRg st="1" end="1"/>
                                            </p:txEl>
                                          </p:spTgt>
                                        </p:tgtEl>
                                        <p:attrNameLst>
                                          <p:attrName>ppt_y</p:attrName>
                                        </p:attrNameLst>
                                      </p:cBhvr>
                                      <p:tavLst>
                                        <p:tav tm="0">
                                          <p:val>
                                            <p:strVal val="#ppt_y+#ppt_h*1.125000"/>
                                          </p:val>
                                        </p:tav>
                                        <p:tav tm="100000">
                                          <p:val>
                                            <p:strVal val="#ppt_y"/>
                                          </p:val>
                                        </p:tav>
                                      </p:tavLst>
                                    </p:anim>
                                    <p:animEffect transition="in" filter="wipe(up)">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p:tgtEl>
                                          <p:spTgt spid="3">
                                            <p:txEl>
                                              <p:pRg st="2" end="2"/>
                                            </p:txEl>
                                          </p:spTgt>
                                        </p:tgtEl>
                                        <p:attrNameLst>
                                          <p:attrName>ppt_y</p:attrName>
                                        </p:attrNameLst>
                                      </p:cBhvr>
                                      <p:tavLst>
                                        <p:tav tm="0">
                                          <p:val>
                                            <p:strVal val="#ppt_y+#ppt_h*1.125000"/>
                                          </p:val>
                                        </p:tav>
                                        <p:tav tm="100000">
                                          <p:val>
                                            <p:strVal val="#ppt_y"/>
                                          </p:val>
                                        </p:tav>
                                      </p:tavLst>
                                    </p:anim>
                                    <p:animEffect transition="in" filter="wipe(up)">
                                      <p:cBhvr>
                                        <p:cTn id="18" dur="500"/>
                                        <p:tgtEl>
                                          <p:spTgt spid="3">
                                            <p:txEl>
                                              <p:pRg st="2" end="2"/>
                                            </p:txEl>
                                          </p:spTgt>
                                        </p:tgtEl>
                                      </p:cBhvr>
                                    </p:animEffect>
                                  </p:childTnLst>
                                </p:cTn>
                              </p:par>
                              <p:par>
                                <p:cTn id="19" presetID="1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p:tgtEl>
                                          <p:spTgt spid="3">
                                            <p:txEl>
                                              <p:pRg st="3" end="3"/>
                                            </p:txEl>
                                          </p:spTgt>
                                        </p:tgtEl>
                                        <p:attrNameLst>
                                          <p:attrName>ppt_y</p:attrName>
                                        </p:attrNameLst>
                                      </p:cBhvr>
                                      <p:tavLst>
                                        <p:tav tm="0">
                                          <p:val>
                                            <p:strVal val="#ppt_y+#ppt_h*1.125000"/>
                                          </p:val>
                                        </p:tav>
                                        <p:tav tm="100000">
                                          <p:val>
                                            <p:strVal val="#ppt_y"/>
                                          </p:val>
                                        </p:tav>
                                      </p:tavLst>
                                    </p:anim>
                                    <p:animEffect transition="in" filter="wipe(up)">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p:tgtEl>
                                          <p:spTgt spid="3">
                                            <p:txEl>
                                              <p:pRg st="4" end="4"/>
                                            </p:txEl>
                                          </p:spTgt>
                                        </p:tgtEl>
                                        <p:attrNameLst>
                                          <p:attrName>ppt_y</p:attrName>
                                        </p:attrNameLst>
                                      </p:cBhvr>
                                      <p:tavLst>
                                        <p:tav tm="0">
                                          <p:val>
                                            <p:strVal val="#ppt_y+#ppt_h*1.125000"/>
                                          </p:val>
                                        </p:tav>
                                        <p:tav tm="100000">
                                          <p:val>
                                            <p:strVal val="#ppt_y"/>
                                          </p:val>
                                        </p:tav>
                                      </p:tavLst>
                                    </p:anim>
                                    <p:animEffect transition="in" filter="wipe(up)">
                                      <p:cBhvr>
                                        <p:cTn id="28"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2" y="730238"/>
            <a:ext cx="7024744" cy="682491"/>
          </a:xfrm>
        </p:spPr>
        <p:txBody>
          <a:bodyPr>
            <a:normAutofit fontScale="90000"/>
          </a:bodyPr>
          <a:lstStyle/>
          <a:p>
            <a:r>
              <a:rPr lang="en-US" dirty="0" smtClean="0"/>
              <a:t>Continued…</a:t>
            </a:r>
            <a:endParaRPr lang="en-US" dirty="0"/>
          </a:p>
        </p:txBody>
      </p:sp>
      <p:sp>
        <p:nvSpPr>
          <p:cNvPr id="3" name="Content Placeholder 2"/>
          <p:cNvSpPr>
            <a:spLocks noGrp="1"/>
          </p:cNvSpPr>
          <p:nvPr>
            <p:ph idx="1"/>
          </p:nvPr>
        </p:nvSpPr>
        <p:spPr>
          <a:xfrm>
            <a:off x="813682" y="1508016"/>
            <a:ext cx="7561289" cy="4623259"/>
          </a:xfrm>
        </p:spPr>
        <p:txBody>
          <a:bodyPr>
            <a:noAutofit/>
          </a:bodyPr>
          <a:lstStyle/>
          <a:p>
            <a:r>
              <a:rPr lang="en-US" sz="3000" dirty="0" smtClean="0"/>
              <a:t>After the room warms, TE in the air causes the bimetallic coil to uncurl slightly</a:t>
            </a:r>
          </a:p>
          <a:p>
            <a:pPr lvl="1"/>
            <a:r>
              <a:rPr lang="en-US" sz="3000" dirty="0" smtClean="0"/>
              <a:t>This moves a switch that turns off the furnace</a:t>
            </a:r>
          </a:p>
          <a:p>
            <a:r>
              <a:rPr lang="en-US" sz="3000" dirty="0" smtClean="0"/>
              <a:t>As the room cools, the inside metal contracts more than the outside metal curling the coil tighter.</a:t>
            </a:r>
          </a:p>
          <a:p>
            <a:pPr lvl="1"/>
            <a:r>
              <a:rPr lang="en-US" sz="3000" dirty="0" smtClean="0"/>
              <a:t>Turning the furnace on</a:t>
            </a:r>
            <a:endParaRPr lang="en-US" sz="3000" dirty="0"/>
          </a:p>
        </p:txBody>
      </p:sp>
    </p:spTree>
    <p:extLst>
      <p:ext uri="{BB962C8B-B14F-4D97-AF65-F5344CB8AC3E}">
        <p14:creationId xmlns:p14="http://schemas.microsoft.com/office/powerpoint/2010/main" val="117669944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8" dur="500"/>
                                        <p:tgtEl>
                                          <p:spTgt spid="3">
                                            <p:txEl>
                                              <p:pRg st="0" end="0"/>
                                            </p:txEl>
                                          </p:spTgt>
                                        </p:tgtEl>
                                      </p:cBhvr>
                                    </p:animEffect>
                                  </p:childTnLst>
                                </p:cTn>
                              </p:par>
                              <p:par>
                                <p:cTn id="9" presetID="1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p:tgtEl>
                                          <p:spTgt spid="3">
                                            <p:txEl>
                                              <p:pRg st="1" end="1"/>
                                            </p:txEl>
                                          </p:spTgt>
                                        </p:tgtEl>
                                        <p:attrNameLst>
                                          <p:attrName>ppt_y</p:attrName>
                                        </p:attrNameLst>
                                      </p:cBhvr>
                                      <p:tavLst>
                                        <p:tav tm="0">
                                          <p:val>
                                            <p:strVal val="#ppt_y+#ppt_h*1.125000"/>
                                          </p:val>
                                        </p:tav>
                                        <p:tav tm="100000">
                                          <p:val>
                                            <p:strVal val="#ppt_y"/>
                                          </p:val>
                                        </p:tav>
                                      </p:tavLst>
                                    </p:anim>
                                    <p:animEffect transition="in" filter="wipe(up)">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p:tgtEl>
                                          <p:spTgt spid="3">
                                            <p:txEl>
                                              <p:pRg st="2" end="2"/>
                                            </p:txEl>
                                          </p:spTgt>
                                        </p:tgtEl>
                                        <p:attrNameLst>
                                          <p:attrName>ppt_y</p:attrName>
                                        </p:attrNameLst>
                                      </p:cBhvr>
                                      <p:tavLst>
                                        <p:tav tm="0">
                                          <p:val>
                                            <p:strVal val="#ppt_y+#ppt_h*1.125000"/>
                                          </p:val>
                                        </p:tav>
                                        <p:tav tm="100000">
                                          <p:val>
                                            <p:strVal val="#ppt_y"/>
                                          </p:val>
                                        </p:tav>
                                      </p:tavLst>
                                    </p:anim>
                                    <p:animEffect transition="in" filter="wipe(up)">
                                      <p:cBhvr>
                                        <p:cTn id="18" dur="500"/>
                                        <p:tgtEl>
                                          <p:spTgt spid="3">
                                            <p:txEl>
                                              <p:pRg st="2" end="2"/>
                                            </p:txEl>
                                          </p:spTgt>
                                        </p:tgtEl>
                                      </p:cBhvr>
                                    </p:animEffect>
                                  </p:childTnLst>
                                </p:cTn>
                              </p:par>
                              <p:par>
                                <p:cTn id="19" presetID="1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p:tgtEl>
                                          <p:spTgt spid="3">
                                            <p:txEl>
                                              <p:pRg st="3" end="3"/>
                                            </p:txEl>
                                          </p:spTgt>
                                        </p:tgtEl>
                                        <p:attrNameLst>
                                          <p:attrName>ppt_y</p:attrName>
                                        </p:attrNameLst>
                                      </p:cBhvr>
                                      <p:tavLst>
                                        <p:tav tm="0">
                                          <p:val>
                                            <p:strVal val="#ppt_y+#ppt_h*1.125000"/>
                                          </p:val>
                                        </p:tav>
                                        <p:tav tm="100000">
                                          <p:val>
                                            <p:strVal val="#ppt_y"/>
                                          </p:val>
                                        </p:tav>
                                      </p:tavLst>
                                    </p:anim>
                                    <p:animEffect transition="in" filter="wipe(up)">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456164"/>
            <a:ext cx="7024744" cy="1143000"/>
          </a:xfrm>
        </p:spPr>
        <p:txBody>
          <a:bodyPr/>
          <a:lstStyle/>
          <a:p>
            <a:r>
              <a:rPr lang="en-US" dirty="0" smtClean="0"/>
              <a:t>Refrigerator</a:t>
            </a:r>
            <a:endParaRPr lang="en-US" dirty="0"/>
          </a:p>
        </p:txBody>
      </p:sp>
      <p:sp>
        <p:nvSpPr>
          <p:cNvPr id="3" name="Content Placeholder 2"/>
          <p:cNvSpPr>
            <a:spLocks noGrp="1"/>
          </p:cNvSpPr>
          <p:nvPr>
            <p:ph idx="1"/>
          </p:nvPr>
        </p:nvSpPr>
        <p:spPr>
          <a:xfrm>
            <a:off x="1043490" y="1630785"/>
            <a:ext cx="7086511" cy="4472584"/>
          </a:xfrm>
        </p:spPr>
        <p:txBody>
          <a:bodyPr>
            <a:noAutofit/>
          </a:bodyPr>
          <a:lstStyle/>
          <a:p>
            <a:r>
              <a:rPr lang="en-US" sz="3000" dirty="0" smtClean="0"/>
              <a:t>A device that uses EE to transfer TE from a cooler location to a warmer location</a:t>
            </a:r>
          </a:p>
          <a:p>
            <a:r>
              <a:rPr lang="en-US" sz="3000" dirty="0" smtClean="0"/>
              <a:t>Pipes that surround the refrigerator are filled with a fluid, coolant, that flows through the pipes.</a:t>
            </a:r>
          </a:p>
          <a:p>
            <a:r>
              <a:rPr lang="en-US" sz="3000" dirty="0" smtClean="0"/>
              <a:t>TE from inside the refrigerator transfers to the coolant, keeping the inside of the refrigerator cold</a:t>
            </a:r>
            <a:endParaRPr lang="en-US" sz="3000" dirty="0"/>
          </a:p>
        </p:txBody>
      </p:sp>
    </p:spTree>
    <p:extLst>
      <p:ext uri="{BB962C8B-B14F-4D97-AF65-F5344CB8AC3E}">
        <p14:creationId xmlns:p14="http://schemas.microsoft.com/office/powerpoint/2010/main" val="227269548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8" dur="500"/>
                                        <p:tgtEl>
                                          <p:spTgt spid="3">
                                            <p:txEl>
                                              <p:pRg st="0" end="0"/>
                                            </p:txEl>
                                          </p:spTgt>
                                        </p:tgtEl>
                                      </p:cBhvr>
                                    </p:animEffect>
                                  </p:childTnLst>
                                </p:cTn>
                              </p:par>
                              <p:par>
                                <p:cTn id="9" presetID="1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p:tgtEl>
                                          <p:spTgt spid="3">
                                            <p:txEl>
                                              <p:pRg st="1" end="1"/>
                                            </p:txEl>
                                          </p:spTgt>
                                        </p:tgtEl>
                                        <p:attrNameLst>
                                          <p:attrName>ppt_y</p:attrName>
                                        </p:attrNameLst>
                                      </p:cBhvr>
                                      <p:tavLst>
                                        <p:tav tm="0">
                                          <p:val>
                                            <p:strVal val="#ppt_y+#ppt_h*1.125000"/>
                                          </p:val>
                                        </p:tav>
                                        <p:tav tm="100000">
                                          <p:val>
                                            <p:strVal val="#ppt_y"/>
                                          </p:val>
                                        </p:tav>
                                      </p:tavLst>
                                    </p:anim>
                                    <p:animEffect transition="in" filter="wipe(up)">
                                      <p:cBhvr>
                                        <p:cTn id="12" dur="500"/>
                                        <p:tgtEl>
                                          <p:spTgt spid="3">
                                            <p:txEl>
                                              <p:pRg st="1" end="1"/>
                                            </p:txEl>
                                          </p:spTgt>
                                        </p:tgtEl>
                                      </p:cBhvr>
                                    </p:animEffect>
                                  </p:childTnLst>
                                </p:cTn>
                              </p:par>
                              <p:par>
                                <p:cTn id="13" presetID="1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p:tgtEl>
                                          <p:spTgt spid="3">
                                            <p:txEl>
                                              <p:pRg st="2" end="2"/>
                                            </p:txEl>
                                          </p:spTgt>
                                        </p:tgtEl>
                                        <p:attrNameLst>
                                          <p:attrName>ppt_y</p:attrName>
                                        </p:attrNameLst>
                                      </p:cBhvr>
                                      <p:tavLst>
                                        <p:tav tm="0">
                                          <p:val>
                                            <p:strVal val="#ppt_y+#ppt_h*1.125000"/>
                                          </p:val>
                                        </p:tav>
                                        <p:tav tm="100000">
                                          <p:val>
                                            <p:strVal val="#ppt_y"/>
                                          </p:val>
                                        </p:tav>
                                      </p:tavLst>
                                    </p:anim>
                                    <p:animEffect transition="in" filter="wipe(up)">
                                      <p:cBhvr>
                                        <p:cTn id="1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595270"/>
            <a:ext cx="7024744" cy="781702"/>
          </a:xfrm>
        </p:spPr>
        <p:txBody>
          <a:bodyPr/>
          <a:lstStyle/>
          <a:p>
            <a:r>
              <a:rPr lang="en-US" dirty="0" smtClean="0"/>
              <a:t>Steps of a Refrigerator</a:t>
            </a:r>
            <a:endParaRPr lang="en-US" dirty="0"/>
          </a:p>
        </p:txBody>
      </p:sp>
      <p:sp>
        <p:nvSpPr>
          <p:cNvPr id="3" name="Content Placeholder 2"/>
          <p:cNvSpPr>
            <a:spLocks noGrp="1"/>
          </p:cNvSpPr>
          <p:nvPr>
            <p:ph idx="1"/>
          </p:nvPr>
        </p:nvSpPr>
        <p:spPr>
          <a:xfrm>
            <a:off x="734298" y="1376973"/>
            <a:ext cx="7600981" cy="5012252"/>
          </a:xfrm>
        </p:spPr>
        <p:txBody>
          <a:bodyPr>
            <a:noAutofit/>
          </a:bodyPr>
          <a:lstStyle/>
          <a:p>
            <a:r>
              <a:rPr lang="en-US" sz="2800" dirty="0" smtClean="0"/>
              <a:t>A coolant is a substance that evaporates at a low temp</a:t>
            </a:r>
          </a:p>
          <a:p>
            <a:r>
              <a:rPr lang="en-US" sz="2800" dirty="0" smtClean="0"/>
              <a:t>Coolant is pumped through pipes on the inside and outside of the fridge</a:t>
            </a:r>
          </a:p>
          <a:p>
            <a:r>
              <a:rPr lang="en-US" sz="2800" dirty="0" smtClean="0"/>
              <a:t>#1- </a:t>
            </a:r>
            <a:r>
              <a:rPr lang="en-US" sz="2800" dirty="0"/>
              <a:t>The liquid passes through an expansion valve where it changes into a gas. It becomes cold.</a:t>
            </a:r>
            <a:r>
              <a:rPr lang="en-US" sz="2800" dirty="0"/>
              <a:t> </a:t>
            </a:r>
            <a:endParaRPr lang="en-US" sz="2800" dirty="0" smtClean="0"/>
          </a:p>
          <a:p>
            <a:r>
              <a:rPr lang="en-US" sz="2800" dirty="0" smtClean="0"/>
              <a:t>#2- </a:t>
            </a:r>
            <a:r>
              <a:rPr lang="en-US" sz="2800" dirty="0"/>
              <a:t>It absorbs the thermal energy from inside the refrigerator and becomes warmer. This makes the fridge colder. </a:t>
            </a:r>
            <a:endParaRPr lang="en-US" sz="2800" dirty="0"/>
          </a:p>
        </p:txBody>
      </p:sp>
    </p:spTree>
    <p:extLst>
      <p:ext uri="{BB962C8B-B14F-4D97-AF65-F5344CB8AC3E}">
        <p14:creationId xmlns:p14="http://schemas.microsoft.com/office/powerpoint/2010/main" val="152894835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trips(down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strips(down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12"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strips(downLeft)">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456164"/>
            <a:ext cx="7024744" cy="1143000"/>
          </a:xfrm>
        </p:spPr>
        <p:txBody>
          <a:bodyPr/>
          <a:lstStyle/>
          <a:p>
            <a:endParaRPr lang="en-US" dirty="0"/>
          </a:p>
        </p:txBody>
      </p:sp>
      <p:sp>
        <p:nvSpPr>
          <p:cNvPr id="3" name="Content Placeholder 2"/>
          <p:cNvSpPr>
            <a:spLocks noGrp="1"/>
          </p:cNvSpPr>
          <p:nvPr>
            <p:ph idx="1"/>
          </p:nvPr>
        </p:nvSpPr>
        <p:spPr>
          <a:xfrm>
            <a:off x="615693" y="1599164"/>
            <a:ext cx="8138689" cy="5258835"/>
          </a:xfrm>
        </p:spPr>
        <p:txBody>
          <a:bodyPr>
            <a:noAutofit/>
          </a:bodyPr>
          <a:lstStyle/>
          <a:p>
            <a:r>
              <a:rPr lang="en-US" sz="3000" dirty="0" smtClean="0"/>
              <a:t>#3</a:t>
            </a:r>
            <a:r>
              <a:rPr lang="en-US" sz="2800" dirty="0" smtClean="0"/>
              <a:t>- </a:t>
            </a:r>
            <a:r>
              <a:rPr lang="en-US" sz="2800" dirty="0"/>
              <a:t>The coolant gas flows through the compressor that compresses the gas. It becomes warmer.</a:t>
            </a:r>
            <a:r>
              <a:rPr lang="en-US" sz="2800" dirty="0"/>
              <a:t> </a:t>
            </a:r>
            <a:endParaRPr lang="en-US" sz="2800" dirty="0" smtClean="0"/>
          </a:p>
          <a:p>
            <a:r>
              <a:rPr lang="en-US" sz="2800" dirty="0" smtClean="0"/>
              <a:t> #4: </a:t>
            </a:r>
            <a:r>
              <a:rPr lang="en-US" sz="2800" dirty="0"/>
              <a:t>The gas them flows through the condenser coils, where thermal energy is great than the surrounding air. It is transferred to the cooler air in the room. After the thermal energy is removed, the coolant gas cools and changes into a liquid.</a:t>
            </a:r>
          </a:p>
        </p:txBody>
      </p:sp>
    </p:spTree>
    <p:extLst>
      <p:ext uri="{BB962C8B-B14F-4D97-AF65-F5344CB8AC3E}">
        <p14:creationId xmlns:p14="http://schemas.microsoft.com/office/powerpoint/2010/main" val="54478310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en-US" sz="2800" dirty="0" smtClean="0"/>
              <a:t>#5- </a:t>
            </a:r>
            <a:r>
              <a:rPr lang="en-US" sz="2800" dirty="0"/>
              <a:t>The liquid is pumped through the expansion valve, changes into a gas, and the cycle is repeated.</a:t>
            </a:r>
            <a:r>
              <a:rPr lang="en-US" sz="2800" dirty="0"/>
              <a:t> </a:t>
            </a:r>
            <a:endParaRPr lang="en-US" sz="2800" dirty="0"/>
          </a:p>
        </p:txBody>
      </p:sp>
    </p:spTree>
    <p:extLst>
      <p:ext uri="{BB962C8B-B14F-4D97-AF65-F5344CB8AC3E}">
        <p14:creationId xmlns:p14="http://schemas.microsoft.com/office/powerpoint/2010/main" val="279154809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670711"/>
            <a:ext cx="7024744" cy="722175"/>
          </a:xfrm>
        </p:spPr>
        <p:txBody>
          <a:bodyPr/>
          <a:lstStyle/>
          <a:p>
            <a:r>
              <a:rPr lang="en-US" dirty="0" smtClean="0"/>
              <a:t>Heat Engines</a:t>
            </a:r>
            <a:endParaRPr lang="en-US" dirty="0"/>
          </a:p>
        </p:txBody>
      </p:sp>
      <p:sp>
        <p:nvSpPr>
          <p:cNvPr id="3" name="Content Placeholder 2"/>
          <p:cNvSpPr>
            <a:spLocks noGrp="1"/>
          </p:cNvSpPr>
          <p:nvPr>
            <p:ph idx="1"/>
          </p:nvPr>
        </p:nvSpPr>
        <p:spPr>
          <a:xfrm>
            <a:off x="674761" y="1392887"/>
            <a:ext cx="8295587" cy="4877284"/>
          </a:xfrm>
        </p:spPr>
        <p:txBody>
          <a:bodyPr>
            <a:noAutofit/>
          </a:bodyPr>
          <a:lstStyle/>
          <a:p>
            <a:r>
              <a:rPr lang="en-US" sz="3000" dirty="0" smtClean="0"/>
              <a:t>A machine that converts thermal energy into mechanical energy</a:t>
            </a:r>
          </a:p>
          <a:p>
            <a:r>
              <a:rPr lang="en-US" sz="3000" dirty="0" smtClean="0"/>
              <a:t>Internal combustion engine</a:t>
            </a:r>
          </a:p>
          <a:p>
            <a:pPr lvl="1"/>
            <a:r>
              <a:rPr lang="en-US" sz="3000" dirty="0" smtClean="0"/>
              <a:t>Cars, buses, boats, trucks, lawn mowers</a:t>
            </a:r>
          </a:p>
          <a:p>
            <a:pPr lvl="1"/>
            <a:r>
              <a:rPr lang="en-US" sz="3000" dirty="0" smtClean="0"/>
              <a:t>CE </a:t>
            </a:r>
            <a:r>
              <a:rPr lang="en-US" sz="3000" dirty="0"/>
              <a:t>converts into TE</a:t>
            </a:r>
          </a:p>
          <a:p>
            <a:pPr lvl="1"/>
            <a:r>
              <a:rPr lang="en-US" sz="3000" dirty="0"/>
              <a:t>Some of the TE converts to ME</a:t>
            </a:r>
          </a:p>
          <a:p>
            <a:r>
              <a:rPr lang="en-US" sz="3000" dirty="0"/>
              <a:t>Car engine converts about 20% of CE in gasoline into </a:t>
            </a:r>
            <a:r>
              <a:rPr lang="en-US" sz="3000" dirty="0" smtClean="0"/>
              <a:t>ME; It </a:t>
            </a:r>
            <a:r>
              <a:rPr lang="en-US" sz="3000" dirty="0"/>
              <a:t>is not </a:t>
            </a:r>
            <a:r>
              <a:rPr lang="en-US" sz="3000" dirty="0" smtClean="0"/>
              <a:t>efficient.</a:t>
            </a:r>
            <a:endParaRPr lang="en-US" sz="3000" dirty="0"/>
          </a:p>
          <a:p>
            <a:r>
              <a:rPr lang="en-US" sz="3000" dirty="0"/>
              <a:t>The rest is lost to the environment</a:t>
            </a:r>
          </a:p>
          <a:p>
            <a:pPr lvl="1"/>
            <a:endParaRPr lang="en-US" sz="3000" dirty="0" smtClean="0"/>
          </a:p>
        </p:txBody>
      </p:sp>
    </p:spTree>
    <p:extLst>
      <p:ext uri="{BB962C8B-B14F-4D97-AF65-F5344CB8AC3E}">
        <p14:creationId xmlns:p14="http://schemas.microsoft.com/office/powerpoint/2010/main" val="211837675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anim calcmode="lin" valueType="num">
                                      <p:cBhvr>
                                        <p:cTn id="8"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9" dur="2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45"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2000"/>
                                        <p:tgtEl>
                                          <p:spTgt spid="3">
                                            <p:txEl>
                                              <p:pRg st="1" end="1"/>
                                            </p:txEl>
                                          </p:spTgt>
                                        </p:tgtEl>
                                      </p:cBhvr>
                                    </p:animEffect>
                                    <p:anim calcmode="lin" valueType="num">
                                      <p:cBhvr>
                                        <p:cTn id="15" dur="2000" fill="hold"/>
                                        <p:tgtEl>
                                          <p:spTgt spid="3">
                                            <p:txEl>
                                              <p:pRg st="1" end="1"/>
                                            </p:txEl>
                                          </p:spTgt>
                                        </p:tgtEl>
                                        <p:attrNameLst>
                                          <p:attrName>ppt_w</p:attrName>
                                        </p:attrNameLst>
                                      </p:cBhvr>
                                      <p:tavLst>
                                        <p:tav tm="0" fmla="#ppt_w*sin(2.5*pi*$)">
                                          <p:val>
                                            <p:fltVal val="0"/>
                                          </p:val>
                                        </p:tav>
                                        <p:tav tm="100000">
                                          <p:val>
                                            <p:fltVal val="1"/>
                                          </p:val>
                                        </p:tav>
                                      </p:tavLst>
                                    </p:anim>
                                    <p:anim calcmode="lin" valueType="num">
                                      <p:cBhvr>
                                        <p:cTn id="16" dur="2000" fill="hold"/>
                                        <p:tgtEl>
                                          <p:spTgt spid="3">
                                            <p:txEl>
                                              <p:pRg st="1" end="1"/>
                                            </p:txEl>
                                          </p:spTgt>
                                        </p:tgtEl>
                                        <p:attrNameLst>
                                          <p:attrName>ppt_h</p:attrName>
                                        </p:attrNameLst>
                                      </p:cBhvr>
                                      <p:tavLst>
                                        <p:tav tm="0">
                                          <p:val>
                                            <p:strVal val="#ppt_h"/>
                                          </p:val>
                                        </p:tav>
                                        <p:tav tm="100000">
                                          <p:val>
                                            <p:strVal val="#ppt_h"/>
                                          </p:val>
                                        </p:tav>
                                      </p:tavLst>
                                    </p:anim>
                                  </p:childTnLst>
                                </p:cTn>
                              </p:par>
                              <p:par>
                                <p:cTn id="17" presetID="45" presetClass="entr" presetSubtype="0"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2000"/>
                                        <p:tgtEl>
                                          <p:spTgt spid="3">
                                            <p:txEl>
                                              <p:pRg st="2" end="2"/>
                                            </p:txEl>
                                          </p:spTgt>
                                        </p:tgtEl>
                                      </p:cBhvr>
                                    </p:animEffect>
                                    <p:anim calcmode="lin" valueType="num">
                                      <p:cBhvr>
                                        <p:cTn id="20" dur="2000" fill="hold"/>
                                        <p:tgtEl>
                                          <p:spTgt spid="3">
                                            <p:txEl>
                                              <p:pRg st="2" end="2"/>
                                            </p:txEl>
                                          </p:spTgt>
                                        </p:tgtEl>
                                        <p:attrNameLst>
                                          <p:attrName>ppt_w</p:attrName>
                                        </p:attrNameLst>
                                      </p:cBhvr>
                                      <p:tavLst>
                                        <p:tav tm="0" fmla="#ppt_w*sin(2.5*pi*$)">
                                          <p:val>
                                            <p:fltVal val="0"/>
                                          </p:val>
                                        </p:tav>
                                        <p:tav tm="100000">
                                          <p:val>
                                            <p:fltVal val="1"/>
                                          </p:val>
                                        </p:tav>
                                      </p:tavLst>
                                    </p:anim>
                                    <p:anim calcmode="lin" valueType="num">
                                      <p:cBhvr>
                                        <p:cTn id="21" dur="2000" fill="hold"/>
                                        <p:tgtEl>
                                          <p:spTgt spid="3">
                                            <p:txEl>
                                              <p:pRg st="2" end="2"/>
                                            </p:txEl>
                                          </p:spTgt>
                                        </p:tgtEl>
                                        <p:attrNameLst>
                                          <p:attrName>ppt_h</p:attrName>
                                        </p:attrNameLst>
                                      </p:cBhvr>
                                      <p:tavLst>
                                        <p:tav tm="0">
                                          <p:val>
                                            <p:strVal val="#ppt_h"/>
                                          </p:val>
                                        </p:tav>
                                        <p:tav tm="100000">
                                          <p:val>
                                            <p:strVal val="#ppt_h"/>
                                          </p:val>
                                        </p:tav>
                                      </p:tavLst>
                                    </p:anim>
                                  </p:childTnLst>
                                </p:cTn>
                              </p:par>
                              <p:par>
                                <p:cTn id="22" presetID="45" presetClass="entr" presetSubtype="0" fill="hold"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2000"/>
                                        <p:tgtEl>
                                          <p:spTgt spid="3">
                                            <p:txEl>
                                              <p:pRg st="3" end="3"/>
                                            </p:txEl>
                                          </p:spTgt>
                                        </p:tgtEl>
                                      </p:cBhvr>
                                    </p:animEffect>
                                    <p:anim calcmode="lin" valueType="num">
                                      <p:cBhvr>
                                        <p:cTn id="25" dur="2000" fill="hold"/>
                                        <p:tgtEl>
                                          <p:spTgt spid="3">
                                            <p:txEl>
                                              <p:pRg st="3" end="3"/>
                                            </p:txEl>
                                          </p:spTgt>
                                        </p:tgtEl>
                                        <p:attrNameLst>
                                          <p:attrName>ppt_w</p:attrName>
                                        </p:attrNameLst>
                                      </p:cBhvr>
                                      <p:tavLst>
                                        <p:tav tm="0" fmla="#ppt_w*sin(2.5*pi*$)">
                                          <p:val>
                                            <p:fltVal val="0"/>
                                          </p:val>
                                        </p:tav>
                                        <p:tav tm="100000">
                                          <p:val>
                                            <p:fltVal val="1"/>
                                          </p:val>
                                        </p:tav>
                                      </p:tavLst>
                                    </p:anim>
                                    <p:anim calcmode="lin" valueType="num">
                                      <p:cBhvr>
                                        <p:cTn id="26" dur="2000" fill="hold"/>
                                        <p:tgtEl>
                                          <p:spTgt spid="3">
                                            <p:txEl>
                                              <p:pRg st="3" end="3"/>
                                            </p:txEl>
                                          </p:spTgt>
                                        </p:tgtEl>
                                        <p:attrNameLst>
                                          <p:attrName>ppt_h</p:attrName>
                                        </p:attrNameLst>
                                      </p:cBhvr>
                                      <p:tavLst>
                                        <p:tav tm="0">
                                          <p:val>
                                            <p:strVal val="#ppt_h"/>
                                          </p:val>
                                        </p:tav>
                                        <p:tav tm="100000">
                                          <p:val>
                                            <p:strVal val="#ppt_h"/>
                                          </p:val>
                                        </p:tav>
                                      </p:tavLst>
                                    </p:anim>
                                  </p:childTnLst>
                                </p:cTn>
                              </p:par>
                              <p:par>
                                <p:cTn id="27" presetID="45" presetClass="entr" presetSubtype="0" fill="hold"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fade">
                                      <p:cBhvr>
                                        <p:cTn id="29" dur="2000"/>
                                        <p:tgtEl>
                                          <p:spTgt spid="3">
                                            <p:txEl>
                                              <p:pRg st="4" end="4"/>
                                            </p:txEl>
                                          </p:spTgt>
                                        </p:tgtEl>
                                      </p:cBhvr>
                                    </p:animEffect>
                                    <p:anim calcmode="lin" valueType="num">
                                      <p:cBhvr>
                                        <p:cTn id="30" dur="2000" fill="hold"/>
                                        <p:tgtEl>
                                          <p:spTgt spid="3">
                                            <p:txEl>
                                              <p:pRg st="4" end="4"/>
                                            </p:txEl>
                                          </p:spTgt>
                                        </p:tgtEl>
                                        <p:attrNameLst>
                                          <p:attrName>ppt_w</p:attrName>
                                        </p:attrNameLst>
                                      </p:cBhvr>
                                      <p:tavLst>
                                        <p:tav tm="0" fmla="#ppt_w*sin(2.5*pi*$)">
                                          <p:val>
                                            <p:fltVal val="0"/>
                                          </p:val>
                                        </p:tav>
                                        <p:tav tm="100000">
                                          <p:val>
                                            <p:fltVal val="1"/>
                                          </p:val>
                                        </p:tav>
                                      </p:tavLst>
                                    </p:anim>
                                    <p:anim calcmode="lin" valueType="num">
                                      <p:cBhvr>
                                        <p:cTn id="31" dur="2000" fill="hold"/>
                                        <p:tgtEl>
                                          <p:spTgt spid="3">
                                            <p:txEl>
                                              <p:pRg st="4" end="4"/>
                                            </p:txEl>
                                          </p:spTgt>
                                        </p:tgtEl>
                                        <p:attrNameLst>
                                          <p:attrName>ppt_h</p:attrName>
                                        </p:attrNameLst>
                                      </p:cBhvr>
                                      <p:tavLst>
                                        <p:tav tm="0">
                                          <p:val>
                                            <p:strVal val="#ppt_h"/>
                                          </p:val>
                                        </p:tav>
                                        <p:tav tm="100000">
                                          <p:val>
                                            <p:strVal val="#ppt_h"/>
                                          </p:val>
                                        </p:tav>
                                      </p:tavLst>
                                    </p:anim>
                                  </p:childTnLst>
                                </p:cTn>
                              </p:par>
                              <p:par>
                                <p:cTn id="32" presetID="45" presetClass="entr" presetSubtype="0" fill="hold" nodeType="with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Effect transition="in" filter="fade">
                                      <p:cBhvr>
                                        <p:cTn id="34" dur="2000"/>
                                        <p:tgtEl>
                                          <p:spTgt spid="3">
                                            <p:txEl>
                                              <p:pRg st="5" end="5"/>
                                            </p:txEl>
                                          </p:spTgt>
                                        </p:tgtEl>
                                      </p:cBhvr>
                                    </p:animEffect>
                                    <p:anim calcmode="lin" valueType="num">
                                      <p:cBhvr>
                                        <p:cTn id="35" dur="2000" fill="hold"/>
                                        <p:tgtEl>
                                          <p:spTgt spid="3">
                                            <p:txEl>
                                              <p:pRg st="5" end="5"/>
                                            </p:txEl>
                                          </p:spTgt>
                                        </p:tgtEl>
                                        <p:attrNameLst>
                                          <p:attrName>ppt_w</p:attrName>
                                        </p:attrNameLst>
                                      </p:cBhvr>
                                      <p:tavLst>
                                        <p:tav tm="0" fmla="#ppt_w*sin(2.5*pi*$)">
                                          <p:val>
                                            <p:fltVal val="0"/>
                                          </p:val>
                                        </p:tav>
                                        <p:tav tm="100000">
                                          <p:val>
                                            <p:fltVal val="1"/>
                                          </p:val>
                                        </p:tav>
                                      </p:tavLst>
                                    </p:anim>
                                    <p:anim calcmode="lin" valueType="num">
                                      <p:cBhvr>
                                        <p:cTn id="36" dur="2000" fill="hold"/>
                                        <p:tgtEl>
                                          <p:spTgt spid="3">
                                            <p:txEl>
                                              <p:pRg st="5" end="5"/>
                                            </p:txEl>
                                          </p:spTgt>
                                        </p:tgtEl>
                                        <p:attrNameLst>
                                          <p:attrName>ppt_h</p:attrName>
                                        </p:attrNameLst>
                                      </p:cBhvr>
                                      <p:tavLst>
                                        <p:tav tm="0">
                                          <p:val>
                                            <p:strVal val="#ppt_h"/>
                                          </p:val>
                                        </p:tav>
                                        <p:tav tm="100000">
                                          <p:val>
                                            <p:strVal val="#ppt_h"/>
                                          </p:val>
                                        </p:tav>
                                      </p:tavLst>
                                    </p:anim>
                                  </p:childTnLst>
                                </p:cTn>
                              </p:par>
                              <p:par>
                                <p:cTn id="37" presetID="45" presetClass="entr" presetSubtype="0" fill="hold" nodeType="with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Effect transition="in" filter="fade">
                                      <p:cBhvr>
                                        <p:cTn id="39" dur="2000"/>
                                        <p:tgtEl>
                                          <p:spTgt spid="3">
                                            <p:txEl>
                                              <p:pRg st="6" end="6"/>
                                            </p:txEl>
                                          </p:spTgt>
                                        </p:tgtEl>
                                      </p:cBhvr>
                                    </p:animEffect>
                                    <p:anim calcmode="lin" valueType="num">
                                      <p:cBhvr>
                                        <p:cTn id="40" dur="2000" fill="hold"/>
                                        <p:tgtEl>
                                          <p:spTgt spid="3">
                                            <p:txEl>
                                              <p:pRg st="6" end="6"/>
                                            </p:txEl>
                                          </p:spTgt>
                                        </p:tgtEl>
                                        <p:attrNameLst>
                                          <p:attrName>ppt_w</p:attrName>
                                        </p:attrNameLst>
                                      </p:cBhvr>
                                      <p:tavLst>
                                        <p:tav tm="0" fmla="#ppt_w*sin(2.5*pi*$)">
                                          <p:val>
                                            <p:fltVal val="0"/>
                                          </p:val>
                                        </p:tav>
                                        <p:tav tm="100000">
                                          <p:val>
                                            <p:fltVal val="1"/>
                                          </p:val>
                                        </p:tav>
                                      </p:tavLst>
                                    </p:anim>
                                    <p:anim calcmode="lin" valueType="num">
                                      <p:cBhvr>
                                        <p:cTn id="41" dur="2000" fill="hold"/>
                                        <p:tgtEl>
                                          <p:spTgt spid="3">
                                            <p:txEl>
                                              <p:pRg st="6" end="6"/>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456164"/>
            <a:ext cx="7024744" cy="1143000"/>
          </a:xfrm>
        </p:spPr>
        <p:txBody>
          <a:bodyPr/>
          <a:lstStyle/>
          <a:p>
            <a:r>
              <a:rPr lang="en-US" dirty="0" smtClean="0"/>
              <a:t>Thermal energy	</a:t>
            </a:r>
            <a:endParaRPr lang="en-US" dirty="0"/>
          </a:p>
        </p:txBody>
      </p:sp>
      <p:sp>
        <p:nvSpPr>
          <p:cNvPr id="3" name="Content Placeholder 2"/>
          <p:cNvSpPr>
            <a:spLocks noGrp="1"/>
          </p:cNvSpPr>
          <p:nvPr>
            <p:ph idx="1"/>
          </p:nvPr>
        </p:nvSpPr>
        <p:spPr>
          <a:xfrm>
            <a:off x="615223" y="1599164"/>
            <a:ext cx="7779593" cy="4571796"/>
          </a:xfrm>
        </p:spPr>
        <p:txBody>
          <a:bodyPr>
            <a:noAutofit/>
          </a:bodyPr>
          <a:lstStyle/>
          <a:p>
            <a:r>
              <a:rPr lang="en-US" sz="2800" dirty="0" smtClean="0"/>
              <a:t>The particles that make up the soccer ball, or any material, have a similar kind of energy called thermal</a:t>
            </a:r>
          </a:p>
          <a:p>
            <a:r>
              <a:rPr lang="en-US" sz="2800" dirty="0" smtClean="0"/>
              <a:t>Thermal is the sum of the kinetic and potential energy of the particles that make up a material</a:t>
            </a:r>
          </a:p>
          <a:p>
            <a:r>
              <a:rPr lang="en-US" sz="2800" dirty="0" smtClean="0"/>
              <a:t>It describes the energy of the particles that make up a solid, liquid, or a gas</a:t>
            </a:r>
          </a:p>
          <a:p>
            <a:r>
              <a:rPr lang="en-US" sz="2800" dirty="0" smtClean="0"/>
              <a:t>How is TE different than mechanical energy?</a:t>
            </a:r>
          </a:p>
        </p:txBody>
      </p:sp>
    </p:spTree>
    <p:extLst>
      <p:ext uri="{BB962C8B-B14F-4D97-AF65-F5344CB8AC3E}">
        <p14:creationId xmlns:p14="http://schemas.microsoft.com/office/powerpoint/2010/main" val="392714521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ircle(in)">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Avg</a:t>
            </a:r>
            <a:r>
              <a:rPr lang="en-US" dirty="0" smtClean="0"/>
              <a:t> Kinetic Energy &amp; Temp</a:t>
            </a:r>
            <a:endParaRPr lang="en-US" dirty="0"/>
          </a:p>
        </p:txBody>
      </p:sp>
      <p:sp>
        <p:nvSpPr>
          <p:cNvPr id="3" name="Content Placeholder 2"/>
          <p:cNvSpPr>
            <a:spLocks noGrp="1"/>
          </p:cNvSpPr>
          <p:nvPr>
            <p:ph idx="1"/>
          </p:nvPr>
        </p:nvSpPr>
        <p:spPr>
          <a:xfrm>
            <a:off x="674762" y="2323652"/>
            <a:ext cx="7759748" cy="4065573"/>
          </a:xfrm>
        </p:spPr>
        <p:txBody>
          <a:bodyPr>
            <a:normAutofit/>
          </a:bodyPr>
          <a:lstStyle/>
          <a:p>
            <a:r>
              <a:rPr lang="en-US" sz="3000" dirty="0" smtClean="0"/>
              <a:t>The particles in the air in the warm house move faster and have more KE than outside</a:t>
            </a:r>
          </a:p>
          <a:p>
            <a:r>
              <a:rPr lang="en-US" sz="3000" dirty="0" smtClean="0"/>
              <a:t>Temperature represents the average KE of the particles that make up a material</a:t>
            </a:r>
          </a:p>
          <a:p>
            <a:pPr lvl="1"/>
            <a:r>
              <a:rPr lang="en-US" sz="3000" dirty="0" smtClean="0"/>
              <a:t>Greater the </a:t>
            </a:r>
            <a:r>
              <a:rPr lang="en-US" sz="3000" dirty="0" smtClean="0"/>
              <a:t>average </a:t>
            </a:r>
            <a:r>
              <a:rPr lang="en-US" sz="3000" dirty="0" smtClean="0"/>
              <a:t>KE= greater temp</a:t>
            </a:r>
          </a:p>
          <a:p>
            <a:endParaRPr lang="en-US" dirty="0"/>
          </a:p>
        </p:txBody>
      </p:sp>
    </p:spTree>
    <p:extLst>
      <p:ext uri="{BB962C8B-B14F-4D97-AF65-F5344CB8AC3E}">
        <p14:creationId xmlns:p14="http://schemas.microsoft.com/office/powerpoint/2010/main" val="418956431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trips(downLeft)">
                                      <p:cBhvr>
                                        <p:cTn id="12" dur="500"/>
                                        <p:tgtEl>
                                          <p:spTgt spid="3">
                                            <p:txEl>
                                              <p:pRg st="1" end="1"/>
                                            </p:txEl>
                                          </p:spTgt>
                                        </p:tgtEl>
                                      </p:cBhvr>
                                    </p:animEffect>
                                  </p:childTnLst>
                                </p:cTn>
                              </p:par>
                              <p:par>
                                <p:cTn id="13" presetID="18" presetClass="entr" presetSubtype="12"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strips(downLeft)">
                                      <p:cBhvr>
                                        <p:cTn id="1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Temperature</a:t>
            </a:r>
            <a:endParaRPr lang="en-US" dirty="0"/>
          </a:p>
        </p:txBody>
      </p:sp>
      <p:sp>
        <p:nvSpPr>
          <p:cNvPr id="3" name="Content Placeholder 2"/>
          <p:cNvSpPr>
            <a:spLocks noGrp="1"/>
          </p:cNvSpPr>
          <p:nvPr>
            <p:ph idx="1"/>
          </p:nvPr>
        </p:nvSpPr>
        <p:spPr>
          <a:xfrm>
            <a:off x="833528" y="2170664"/>
            <a:ext cx="7561289" cy="4020138"/>
          </a:xfrm>
        </p:spPr>
        <p:txBody>
          <a:bodyPr>
            <a:normAutofit/>
          </a:bodyPr>
          <a:lstStyle/>
          <a:p>
            <a:r>
              <a:rPr lang="en-US" sz="3000" dirty="0" smtClean="0"/>
              <a:t>Temperature of the air inside the house is higher than outside</a:t>
            </a:r>
          </a:p>
          <a:p>
            <a:pPr lvl="1"/>
            <a:r>
              <a:rPr lang="en-US" sz="3000" dirty="0" smtClean="0"/>
              <a:t>Particles have greater KE than those outside</a:t>
            </a:r>
          </a:p>
          <a:p>
            <a:pPr lvl="1"/>
            <a:r>
              <a:rPr lang="en-US" sz="3000" dirty="0" smtClean="0"/>
              <a:t>Particles of air inside the house are moving at a greater average speed than outside</a:t>
            </a:r>
            <a:endParaRPr lang="en-US" sz="3000" dirty="0"/>
          </a:p>
        </p:txBody>
      </p:sp>
    </p:spTree>
    <p:extLst>
      <p:ext uri="{BB962C8B-B14F-4D97-AF65-F5344CB8AC3E}">
        <p14:creationId xmlns:p14="http://schemas.microsoft.com/office/powerpoint/2010/main" val="105825732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heel(1)">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heel(1)">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57637"/>
            <a:ext cx="7024744" cy="742017"/>
          </a:xfrm>
        </p:spPr>
        <p:txBody>
          <a:bodyPr/>
          <a:lstStyle/>
          <a:p>
            <a:r>
              <a:rPr lang="en-US" dirty="0" smtClean="0"/>
              <a:t>TE and Temperature</a:t>
            </a:r>
            <a:endParaRPr lang="en-US" dirty="0"/>
          </a:p>
        </p:txBody>
      </p:sp>
      <p:sp>
        <p:nvSpPr>
          <p:cNvPr id="3" name="Content Placeholder 2"/>
          <p:cNvSpPr>
            <a:spLocks noGrp="1"/>
          </p:cNvSpPr>
          <p:nvPr>
            <p:ph idx="1"/>
          </p:nvPr>
        </p:nvSpPr>
        <p:spPr>
          <a:xfrm>
            <a:off x="754144" y="1944547"/>
            <a:ext cx="7501752" cy="4166885"/>
          </a:xfrm>
        </p:spPr>
        <p:txBody>
          <a:bodyPr>
            <a:normAutofit/>
          </a:bodyPr>
          <a:lstStyle/>
          <a:p>
            <a:r>
              <a:rPr lang="en-US" sz="3000" dirty="0" smtClean="0"/>
              <a:t>TE = KE + PE</a:t>
            </a:r>
          </a:p>
          <a:p>
            <a:r>
              <a:rPr lang="en-US" sz="3000" dirty="0" smtClean="0"/>
              <a:t>If the ice and water have the same temp, does it have the same TE?</a:t>
            </a:r>
          </a:p>
          <a:p>
            <a:r>
              <a:rPr lang="en-US" sz="3000" dirty="0" smtClean="0"/>
              <a:t>NO, because the </a:t>
            </a:r>
            <a:r>
              <a:rPr lang="en-US" sz="3000" dirty="0" err="1" smtClean="0"/>
              <a:t>avg</a:t>
            </a:r>
            <a:r>
              <a:rPr lang="en-US" sz="3000" dirty="0" smtClean="0"/>
              <a:t> distance of the water particles and ice are different</a:t>
            </a:r>
          </a:p>
          <a:p>
            <a:pPr lvl="1"/>
            <a:r>
              <a:rPr lang="en-US" sz="3000" dirty="0" smtClean="0"/>
              <a:t>have different PE and different TE</a:t>
            </a:r>
            <a:endParaRPr lang="en-US" sz="3000" dirty="0"/>
          </a:p>
        </p:txBody>
      </p:sp>
    </p:spTree>
    <p:extLst>
      <p:ext uri="{BB962C8B-B14F-4D97-AF65-F5344CB8AC3E}">
        <p14:creationId xmlns:p14="http://schemas.microsoft.com/office/powerpoint/2010/main" val="347815181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500" fill="hold"/>
                                        <p:tgtEl>
                                          <p:spTgt spid="3">
                                            <p:txEl>
                                              <p:pRg st="0" end="0"/>
                                            </p:txEl>
                                          </p:spTgt>
                                        </p:tgtEl>
                                        <p:attrNameLst>
                                          <p:attrName>style.rotation</p:attrName>
                                        </p:attrNameLst>
                                      </p:cBhvr>
                                      <p:tavLst>
                                        <p:tav tm="0">
                                          <p:val>
                                            <p:fltVal val="360"/>
                                          </p:val>
                                        </p:tav>
                                        <p:tav tm="100000">
                                          <p:val>
                                            <p:fltVal val="0"/>
                                          </p:val>
                                        </p:tav>
                                      </p:tavLst>
                                    </p:anim>
                                    <p:animEffect transition="in" filter="fade">
                                      <p:cBhvr>
                                        <p:cTn id="10" dur="5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49" presetClass="entr" presetSubtype="0" decel="10000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5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500" fill="hold"/>
                                        <p:tgtEl>
                                          <p:spTgt spid="3">
                                            <p:txEl>
                                              <p:pRg st="1" end="1"/>
                                            </p:txEl>
                                          </p:spTgt>
                                        </p:tgtEl>
                                        <p:attrNameLst>
                                          <p:attrName>style.rotation</p:attrName>
                                        </p:attrNameLst>
                                      </p:cBhvr>
                                      <p:tavLst>
                                        <p:tav tm="0">
                                          <p:val>
                                            <p:fltVal val="360"/>
                                          </p:val>
                                        </p:tav>
                                        <p:tav tm="100000">
                                          <p:val>
                                            <p:fltVal val="0"/>
                                          </p:val>
                                        </p:tav>
                                      </p:tavLst>
                                    </p:anim>
                                    <p:animEffect transition="in" filter="fade">
                                      <p:cBhvr>
                                        <p:cTn id="18" dur="5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9" presetClass="entr" presetSubtype="0" decel="100000" fill="hold"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 calcmode="lin" valueType="num">
                                      <p:cBhvr>
                                        <p:cTn id="23"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4" dur="5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5" dur="500" fill="hold"/>
                                        <p:tgtEl>
                                          <p:spTgt spid="3">
                                            <p:txEl>
                                              <p:pRg st="1" end="1"/>
                                            </p:txEl>
                                          </p:spTgt>
                                        </p:tgtEl>
                                        <p:attrNameLst>
                                          <p:attrName>style.rotation</p:attrName>
                                        </p:attrNameLst>
                                      </p:cBhvr>
                                      <p:tavLst>
                                        <p:tav tm="0">
                                          <p:val>
                                            <p:fltVal val="360"/>
                                          </p:val>
                                        </p:tav>
                                        <p:tav tm="100000">
                                          <p:val>
                                            <p:fltVal val="0"/>
                                          </p:val>
                                        </p:tav>
                                      </p:tavLst>
                                    </p:anim>
                                    <p:animEffect transition="in" filter="fade">
                                      <p:cBhvr>
                                        <p:cTn id="26" dur="500"/>
                                        <p:tgtEl>
                                          <p:spTgt spid="3">
                                            <p:txEl>
                                              <p:pRg st="1" end="1"/>
                                            </p:txEl>
                                          </p:spTgt>
                                        </p:tgtEl>
                                      </p:cBhvr>
                                    </p:animEffect>
                                  </p:childTnLst>
                                </p:cTn>
                              </p:par>
                              <p:par>
                                <p:cTn id="27" presetID="49" presetClass="entr" presetSubtype="0" decel="100000" fill="hold" nodeType="with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 calcmode="lin" valueType="num">
                                      <p:cBhvr>
                                        <p:cTn id="2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30" dur="500" fill="hold"/>
                                        <p:tgtEl>
                                          <p:spTgt spid="3">
                                            <p:txEl>
                                              <p:pRg st="2" end="2"/>
                                            </p:txEl>
                                          </p:spTgt>
                                        </p:tgtEl>
                                        <p:attrNameLst>
                                          <p:attrName>ppt_h</p:attrName>
                                        </p:attrNameLst>
                                      </p:cBhvr>
                                      <p:tavLst>
                                        <p:tav tm="0">
                                          <p:val>
                                            <p:fltVal val="0"/>
                                          </p:val>
                                        </p:tav>
                                        <p:tav tm="100000">
                                          <p:val>
                                            <p:strVal val="#ppt_h"/>
                                          </p:val>
                                        </p:tav>
                                      </p:tavLst>
                                    </p:anim>
                                    <p:anim calcmode="lin" valueType="num">
                                      <p:cBhvr>
                                        <p:cTn id="31" dur="500" fill="hold"/>
                                        <p:tgtEl>
                                          <p:spTgt spid="3">
                                            <p:txEl>
                                              <p:pRg st="2" end="2"/>
                                            </p:txEl>
                                          </p:spTgt>
                                        </p:tgtEl>
                                        <p:attrNameLst>
                                          <p:attrName>style.rotation</p:attrName>
                                        </p:attrNameLst>
                                      </p:cBhvr>
                                      <p:tavLst>
                                        <p:tav tm="0">
                                          <p:val>
                                            <p:fltVal val="360"/>
                                          </p:val>
                                        </p:tav>
                                        <p:tav tm="100000">
                                          <p:val>
                                            <p:fltVal val="0"/>
                                          </p:val>
                                        </p:tav>
                                      </p:tavLst>
                                    </p:anim>
                                    <p:animEffect transition="in" filter="fade">
                                      <p:cBhvr>
                                        <p:cTn id="32" dur="500"/>
                                        <p:tgtEl>
                                          <p:spTgt spid="3">
                                            <p:txEl>
                                              <p:pRg st="2" end="2"/>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9" presetClass="entr" presetSubtype="0" decel="100000" fill="hold" nodeType="clickEffect">
                                  <p:stCondLst>
                                    <p:cond delay="0"/>
                                  </p:stCondLst>
                                  <p:childTnLst>
                                    <p:set>
                                      <p:cBhvr>
                                        <p:cTn id="36" dur="1" fill="hold">
                                          <p:stCondLst>
                                            <p:cond delay="0"/>
                                          </p:stCondLst>
                                        </p:cTn>
                                        <p:tgtEl>
                                          <p:spTgt spid="3">
                                            <p:txEl>
                                              <p:pRg st="3" end="3"/>
                                            </p:txEl>
                                          </p:spTgt>
                                        </p:tgtEl>
                                        <p:attrNameLst>
                                          <p:attrName>style.visibility</p:attrName>
                                        </p:attrNameLst>
                                      </p:cBhvr>
                                      <p:to>
                                        <p:strVal val="visible"/>
                                      </p:to>
                                    </p:set>
                                    <p:anim calcmode="lin" valueType="num">
                                      <p:cBhvr>
                                        <p:cTn id="37"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8" dur="5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9" dur="500" fill="hold"/>
                                        <p:tgtEl>
                                          <p:spTgt spid="3">
                                            <p:txEl>
                                              <p:pRg st="3" end="3"/>
                                            </p:txEl>
                                          </p:spTgt>
                                        </p:tgtEl>
                                        <p:attrNameLst>
                                          <p:attrName>style.rotation</p:attrName>
                                        </p:attrNameLst>
                                      </p:cBhvr>
                                      <p:tavLst>
                                        <p:tav tm="0">
                                          <p:val>
                                            <p:fltVal val="360"/>
                                          </p:val>
                                        </p:tav>
                                        <p:tav tm="100000">
                                          <p:val>
                                            <p:fltVal val="0"/>
                                          </p:val>
                                        </p:tav>
                                      </p:tavLst>
                                    </p:anim>
                                    <p:animEffect transition="in" filter="fade">
                                      <p:cBhvr>
                                        <p:cTn id="4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873061"/>
            <a:ext cx="7024744" cy="722175"/>
          </a:xfrm>
        </p:spPr>
        <p:txBody>
          <a:bodyPr/>
          <a:lstStyle/>
          <a:p>
            <a:r>
              <a:rPr lang="en-US" dirty="0" smtClean="0"/>
              <a:t>Measuring Temperature</a:t>
            </a:r>
            <a:endParaRPr lang="en-US" dirty="0"/>
          </a:p>
        </p:txBody>
      </p:sp>
      <p:sp>
        <p:nvSpPr>
          <p:cNvPr id="3" name="Content Placeholder 2"/>
          <p:cNvSpPr>
            <a:spLocks noGrp="1"/>
          </p:cNvSpPr>
          <p:nvPr>
            <p:ph idx="1"/>
          </p:nvPr>
        </p:nvSpPr>
        <p:spPr>
          <a:xfrm>
            <a:off x="674761" y="1595236"/>
            <a:ext cx="7700209" cy="4496355"/>
          </a:xfrm>
        </p:spPr>
        <p:txBody>
          <a:bodyPr>
            <a:noAutofit/>
          </a:bodyPr>
          <a:lstStyle/>
          <a:p>
            <a:r>
              <a:rPr lang="en-US" sz="3000" dirty="0" smtClean="0"/>
              <a:t>Thermometer</a:t>
            </a:r>
          </a:p>
          <a:p>
            <a:pPr lvl="1"/>
            <a:r>
              <a:rPr lang="en-US" sz="3000" dirty="0" smtClean="0"/>
              <a:t>Bulb thermometer</a:t>
            </a:r>
          </a:p>
          <a:p>
            <a:pPr lvl="2"/>
            <a:r>
              <a:rPr lang="en-US" sz="3000" dirty="0" smtClean="0"/>
              <a:t>Glass tube connected to a bulb that contains a liquid</a:t>
            </a:r>
          </a:p>
          <a:p>
            <a:pPr lvl="2"/>
            <a:r>
              <a:rPr lang="en-US" sz="3000" dirty="0" smtClean="0"/>
              <a:t>Temp increases, the liquid expands and rises up</a:t>
            </a:r>
          </a:p>
          <a:p>
            <a:pPr lvl="2"/>
            <a:r>
              <a:rPr lang="en-US" sz="3000" dirty="0" smtClean="0"/>
              <a:t>Temp decreases, the liquid contracts back into the bulb</a:t>
            </a:r>
          </a:p>
          <a:p>
            <a:pPr lvl="2"/>
            <a:r>
              <a:rPr lang="en-US" sz="3000" dirty="0" smtClean="0"/>
              <a:t>Height indicates the temp</a:t>
            </a:r>
            <a:endParaRPr lang="en-US" sz="3000" dirty="0"/>
          </a:p>
        </p:txBody>
      </p:sp>
    </p:spTree>
    <p:extLst>
      <p:ext uri="{BB962C8B-B14F-4D97-AF65-F5344CB8AC3E}">
        <p14:creationId xmlns:p14="http://schemas.microsoft.com/office/powerpoint/2010/main" val="112807398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par>
                                <p:cTn id="21" presetID="26" presetClass="entr" presetSubtype="0" fill="hold" nodeType="with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Effect transition="in" filter="wipe(down)">
                                      <p:cBhvr>
                                        <p:cTn id="23" dur="580">
                                          <p:stCondLst>
                                            <p:cond delay="0"/>
                                          </p:stCondLst>
                                        </p:cTn>
                                        <p:tgtEl>
                                          <p:spTgt spid="3">
                                            <p:txEl>
                                              <p:pRg st="1" end="1"/>
                                            </p:txEl>
                                          </p:spTgt>
                                        </p:tgtEl>
                                      </p:cBhvr>
                                    </p:animEffect>
                                    <p:anim calcmode="lin" valueType="num">
                                      <p:cBhvr>
                                        <p:cTn id="24"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29" dur="26">
                                          <p:stCondLst>
                                            <p:cond delay="650"/>
                                          </p:stCondLst>
                                        </p:cTn>
                                        <p:tgtEl>
                                          <p:spTgt spid="3">
                                            <p:txEl>
                                              <p:pRg st="1" end="1"/>
                                            </p:txEl>
                                          </p:spTgt>
                                        </p:tgtEl>
                                      </p:cBhvr>
                                      <p:to x="100000" y="60000"/>
                                    </p:animScale>
                                    <p:animScale>
                                      <p:cBhvr>
                                        <p:cTn id="30" dur="166" decel="50000">
                                          <p:stCondLst>
                                            <p:cond delay="676"/>
                                          </p:stCondLst>
                                        </p:cTn>
                                        <p:tgtEl>
                                          <p:spTgt spid="3">
                                            <p:txEl>
                                              <p:pRg st="1" end="1"/>
                                            </p:txEl>
                                          </p:spTgt>
                                        </p:tgtEl>
                                      </p:cBhvr>
                                      <p:to x="100000" y="100000"/>
                                    </p:animScale>
                                    <p:animScale>
                                      <p:cBhvr>
                                        <p:cTn id="31" dur="26">
                                          <p:stCondLst>
                                            <p:cond delay="1312"/>
                                          </p:stCondLst>
                                        </p:cTn>
                                        <p:tgtEl>
                                          <p:spTgt spid="3">
                                            <p:txEl>
                                              <p:pRg st="1" end="1"/>
                                            </p:txEl>
                                          </p:spTgt>
                                        </p:tgtEl>
                                      </p:cBhvr>
                                      <p:to x="100000" y="80000"/>
                                    </p:animScale>
                                    <p:animScale>
                                      <p:cBhvr>
                                        <p:cTn id="32" dur="166" decel="50000">
                                          <p:stCondLst>
                                            <p:cond delay="1338"/>
                                          </p:stCondLst>
                                        </p:cTn>
                                        <p:tgtEl>
                                          <p:spTgt spid="3">
                                            <p:txEl>
                                              <p:pRg st="1" end="1"/>
                                            </p:txEl>
                                          </p:spTgt>
                                        </p:tgtEl>
                                      </p:cBhvr>
                                      <p:to x="100000" y="100000"/>
                                    </p:animScale>
                                    <p:animScale>
                                      <p:cBhvr>
                                        <p:cTn id="33" dur="26">
                                          <p:stCondLst>
                                            <p:cond delay="1642"/>
                                          </p:stCondLst>
                                        </p:cTn>
                                        <p:tgtEl>
                                          <p:spTgt spid="3">
                                            <p:txEl>
                                              <p:pRg st="1" end="1"/>
                                            </p:txEl>
                                          </p:spTgt>
                                        </p:tgtEl>
                                      </p:cBhvr>
                                      <p:to x="100000" y="90000"/>
                                    </p:animScale>
                                    <p:animScale>
                                      <p:cBhvr>
                                        <p:cTn id="34" dur="166" decel="50000">
                                          <p:stCondLst>
                                            <p:cond delay="1668"/>
                                          </p:stCondLst>
                                        </p:cTn>
                                        <p:tgtEl>
                                          <p:spTgt spid="3">
                                            <p:txEl>
                                              <p:pRg st="1" end="1"/>
                                            </p:txEl>
                                          </p:spTgt>
                                        </p:tgtEl>
                                      </p:cBhvr>
                                      <p:to x="100000" y="100000"/>
                                    </p:animScale>
                                    <p:animScale>
                                      <p:cBhvr>
                                        <p:cTn id="35" dur="26">
                                          <p:stCondLst>
                                            <p:cond delay="1808"/>
                                          </p:stCondLst>
                                        </p:cTn>
                                        <p:tgtEl>
                                          <p:spTgt spid="3">
                                            <p:txEl>
                                              <p:pRg st="1" end="1"/>
                                            </p:txEl>
                                          </p:spTgt>
                                        </p:tgtEl>
                                      </p:cBhvr>
                                      <p:to x="100000" y="95000"/>
                                    </p:animScale>
                                    <p:animScale>
                                      <p:cBhvr>
                                        <p:cTn id="36" dur="166" decel="50000">
                                          <p:stCondLst>
                                            <p:cond delay="1834"/>
                                          </p:stCondLst>
                                        </p:cTn>
                                        <p:tgtEl>
                                          <p:spTgt spid="3">
                                            <p:txEl>
                                              <p:pRg st="1" end="1"/>
                                            </p:txEl>
                                          </p:spTgt>
                                        </p:tgtEl>
                                      </p:cBhvr>
                                      <p:to x="100000" y="100000"/>
                                    </p:animScale>
                                  </p:childTnLst>
                                </p:cTn>
                              </p:par>
                            </p:childTnLst>
                          </p:cTn>
                        </p:par>
                      </p:childTnLst>
                    </p:cTn>
                  </p:par>
                  <p:par>
                    <p:cTn id="37" fill="hold">
                      <p:stCondLst>
                        <p:cond delay="indefinite"/>
                      </p:stCondLst>
                      <p:childTnLst>
                        <p:par>
                          <p:cTn id="38" fill="hold">
                            <p:stCondLst>
                              <p:cond delay="0"/>
                            </p:stCondLst>
                            <p:childTnLst>
                              <p:par>
                                <p:cTn id="39" presetID="26" presetClass="entr" presetSubtype="0" fill="hold" nodeType="clickEffect">
                                  <p:stCondLst>
                                    <p:cond delay="0"/>
                                  </p:stCondLst>
                                  <p:childTnLst>
                                    <p:set>
                                      <p:cBhvr>
                                        <p:cTn id="40" dur="1" fill="hold">
                                          <p:stCondLst>
                                            <p:cond delay="0"/>
                                          </p:stCondLst>
                                        </p:cTn>
                                        <p:tgtEl>
                                          <p:spTgt spid="3">
                                            <p:txEl>
                                              <p:pRg st="2" end="2"/>
                                            </p:txEl>
                                          </p:spTgt>
                                        </p:tgtEl>
                                        <p:attrNameLst>
                                          <p:attrName>style.visibility</p:attrName>
                                        </p:attrNameLst>
                                      </p:cBhvr>
                                      <p:to>
                                        <p:strVal val="visible"/>
                                      </p:to>
                                    </p:set>
                                    <p:animEffect transition="in" filter="wipe(down)">
                                      <p:cBhvr>
                                        <p:cTn id="41" dur="580">
                                          <p:stCondLst>
                                            <p:cond delay="0"/>
                                          </p:stCondLst>
                                        </p:cTn>
                                        <p:tgtEl>
                                          <p:spTgt spid="3">
                                            <p:txEl>
                                              <p:pRg st="2" end="2"/>
                                            </p:txEl>
                                          </p:spTgt>
                                        </p:tgtEl>
                                      </p:cBhvr>
                                    </p:animEffect>
                                    <p:anim calcmode="lin" valueType="num">
                                      <p:cBhvr>
                                        <p:cTn id="42"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3"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4"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45"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46"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47" dur="26">
                                          <p:stCondLst>
                                            <p:cond delay="650"/>
                                          </p:stCondLst>
                                        </p:cTn>
                                        <p:tgtEl>
                                          <p:spTgt spid="3">
                                            <p:txEl>
                                              <p:pRg st="2" end="2"/>
                                            </p:txEl>
                                          </p:spTgt>
                                        </p:tgtEl>
                                      </p:cBhvr>
                                      <p:to x="100000" y="60000"/>
                                    </p:animScale>
                                    <p:animScale>
                                      <p:cBhvr>
                                        <p:cTn id="48" dur="166" decel="50000">
                                          <p:stCondLst>
                                            <p:cond delay="676"/>
                                          </p:stCondLst>
                                        </p:cTn>
                                        <p:tgtEl>
                                          <p:spTgt spid="3">
                                            <p:txEl>
                                              <p:pRg st="2" end="2"/>
                                            </p:txEl>
                                          </p:spTgt>
                                        </p:tgtEl>
                                      </p:cBhvr>
                                      <p:to x="100000" y="100000"/>
                                    </p:animScale>
                                    <p:animScale>
                                      <p:cBhvr>
                                        <p:cTn id="49" dur="26">
                                          <p:stCondLst>
                                            <p:cond delay="1312"/>
                                          </p:stCondLst>
                                        </p:cTn>
                                        <p:tgtEl>
                                          <p:spTgt spid="3">
                                            <p:txEl>
                                              <p:pRg st="2" end="2"/>
                                            </p:txEl>
                                          </p:spTgt>
                                        </p:tgtEl>
                                      </p:cBhvr>
                                      <p:to x="100000" y="80000"/>
                                    </p:animScale>
                                    <p:animScale>
                                      <p:cBhvr>
                                        <p:cTn id="50" dur="166" decel="50000">
                                          <p:stCondLst>
                                            <p:cond delay="1338"/>
                                          </p:stCondLst>
                                        </p:cTn>
                                        <p:tgtEl>
                                          <p:spTgt spid="3">
                                            <p:txEl>
                                              <p:pRg st="2" end="2"/>
                                            </p:txEl>
                                          </p:spTgt>
                                        </p:tgtEl>
                                      </p:cBhvr>
                                      <p:to x="100000" y="100000"/>
                                    </p:animScale>
                                    <p:animScale>
                                      <p:cBhvr>
                                        <p:cTn id="51" dur="26">
                                          <p:stCondLst>
                                            <p:cond delay="1642"/>
                                          </p:stCondLst>
                                        </p:cTn>
                                        <p:tgtEl>
                                          <p:spTgt spid="3">
                                            <p:txEl>
                                              <p:pRg st="2" end="2"/>
                                            </p:txEl>
                                          </p:spTgt>
                                        </p:tgtEl>
                                      </p:cBhvr>
                                      <p:to x="100000" y="90000"/>
                                    </p:animScale>
                                    <p:animScale>
                                      <p:cBhvr>
                                        <p:cTn id="52" dur="166" decel="50000">
                                          <p:stCondLst>
                                            <p:cond delay="1668"/>
                                          </p:stCondLst>
                                        </p:cTn>
                                        <p:tgtEl>
                                          <p:spTgt spid="3">
                                            <p:txEl>
                                              <p:pRg st="2" end="2"/>
                                            </p:txEl>
                                          </p:spTgt>
                                        </p:tgtEl>
                                      </p:cBhvr>
                                      <p:to x="100000" y="100000"/>
                                    </p:animScale>
                                    <p:animScale>
                                      <p:cBhvr>
                                        <p:cTn id="53" dur="26">
                                          <p:stCondLst>
                                            <p:cond delay="1808"/>
                                          </p:stCondLst>
                                        </p:cTn>
                                        <p:tgtEl>
                                          <p:spTgt spid="3">
                                            <p:txEl>
                                              <p:pRg st="2" end="2"/>
                                            </p:txEl>
                                          </p:spTgt>
                                        </p:tgtEl>
                                      </p:cBhvr>
                                      <p:to x="100000" y="95000"/>
                                    </p:animScale>
                                    <p:animScale>
                                      <p:cBhvr>
                                        <p:cTn id="54" dur="166" decel="50000">
                                          <p:stCondLst>
                                            <p:cond delay="1834"/>
                                          </p:stCondLst>
                                        </p:cTn>
                                        <p:tgtEl>
                                          <p:spTgt spid="3">
                                            <p:txEl>
                                              <p:pRg st="2" end="2"/>
                                            </p:txEl>
                                          </p:spTgt>
                                        </p:tgtEl>
                                      </p:cBhvr>
                                      <p:to x="100000" y="100000"/>
                                    </p:animScale>
                                  </p:childTnLst>
                                </p:cTn>
                              </p:par>
                            </p:childTnLst>
                          </p:cTn>
                        </p:par>
                      </p:childTnLst>
                    </p:cTn>
                  </p:par>
                  <p:par>
                    <p:cTn id="55" fill="hold">
                      <p:stCondLst>
                        <p:cond delay="indefinite"/>
                      </p:stCondLst>
                      <p:childTnLst>
                        <p:par>
                          <p:cTn id="56" fill="hold">
                            <p:stCondLst>
                              <p:cond delay="0"/>
                            </p:stCondLst>
                            <p:childTnLst>
                              <p:par>
                                <p:cTn id="57" presetID="26" presetClass="entr" presetSubtype="0" fill="hold" nodeType="clickEffect">
                                  <p:stCondLst>
                                    <p:cond delay="0"/>
                                  </p:stCondLst>
                                  <p:childTnLst>
                                    <p:set>
                                      <p:cBhvr>
                                        <p:cTn id="58" dur="1" fill="hold">
                                          <p:stCondLst>
                                            <p:cond delay="0"/>
                                          </p:stCondLst>
                                        </p:cTn>
                                        <p:tgtEl>
                                          <p:spTgt spid="3">
                                            <p:txEl>
                                              <p:pRg st="3" end="3"/>
                                            </p:txEl>
                                          </p:spTgt>
                                        </p:tgtEl>
                                        <p:attrNameLst>
                                          <p:attrName>style.visibility</p:attrName>
                                        </p:attrNameLst>
                                      </p:cBhvr>
                                      <p:to>
                                        <p:strVal val="visible"/>
                                      </p:to>
                                    </p:set>
                                    <p:animEffect transition="in" filter="wipe(down)">
                                      <p:cBhvr>
                                        <p:cTn id="59" dur="580">
                                          <p:stCondLst>
                                            <p:cond delay="0"/>
                                          </p:stCondLst>
                                        </p:cTn>
                                        <p:tgtEl>
                                          <p:spTgt spid="3">
                                            <p:txEl>
                                              <p:pRg st="3" end="3"/>
                                            </p:txEl>
                                          </p:spTgt>
                                        </p:tgtEl>
                                      </p:cBhvr>
                                    </p:animEffect>
                                    <p:anim calcmode="lin" valueType="num">
                                      <p:cBhvr>
                                        <p:cTn id="60"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61"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62"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63"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64"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65" dur="26">
                                          <p:stCondLst>
                                            <p:cond delay="650"/>
                                          </p:stCondLst>
                                        </p:cTn>
                                        <p:tgtEl>
                                          <p:spTgt spid="3">
                                            <p:txEl>
                                              <p:pRg st="3" end="3"/>
                                            </p:txEl>
                                          </p:spTgt>
                                        </p:tgtEl>
                                      </p:cBhvr>
                                      <p:to x="100000" y="60000"/>
                                    </p:animScale>
                                    <p:animScale>
                                      <p:cBhvr>
                                        <p:cTn id="66" dur="166" decel="50000">
                                          <p:stCondLst>
                                            <p:cond delay="676"/>
                                          </p:stCondLst>
                                        </p:cTn>
                                        <p:tgtEl>
                                          <p:spTgt spid="3">
                                            <p:txEl>
                                              <p:pRg st="3" end="3"/>
                                            </p:txEl>
                                          </p:spTgt>
                                        </p:tgtEl>
                                      </p:cBhvr>
                                      <p:to x="100000" y="100000"/>
                                    </p:animScale>
                                    <p:animScale>
                                      <p:cBhvr>
                                        <p:cTn id="67" dur="26">
                                          <p:stCondLst>
                                            <p:cond delay="1312"/>
                                          </p:stCondLst>
                                        </p:cTn>
                                        <p:tgtEl>
                                          <p:spTgt spid="3">
                                            <p:txEl>
                                              <p:pRg st="3" end="3"/>
                                            </p:txEl>
                                          </p:spTgt>
                                        </p:tgtEl>
                                      </p:cBhvr>
                                      <p:to x="100000" y="80000"/>
                                    </p:animScale>
                                    <p:animScale>
                                      <p:cBhvr>
                                        <p:cTn id="68" dur="166" decel="50000">
                                          <p:stCondLst>
                                            <p:cond delay="1338"/>
                                          </p:stCondLst>
                                        </p:cTn>
                                        <p:tgtEl>
                                          <p:spTgt spid="3">
                                            <p:txEl>
                                              <p:pRg st="3" end="3"/>
                                            </p:txEl>
                                          </p:spTgt>
                                        </p:tgtEl>
                                      </p:cBhvr>
                                      <p:to x="100000" y="100000"/>
                                    </p:animScale>
                                    <p:animScale>
                                      <p:cBhvr>
                                        <p:cTn id="69" dur="26">
                                          <p:stCondLst>
                                            <p:cond delay="1642"/>
                                          </p:stCondLst>
                                        </p:cTn>
                                        <p:tgtEl>
                                          <p:spTgt spid="3">
                                            <p:txEl>
                                              <p:pRg st="3" end="3"/>
                                            </p:txEl>
                                          </p:spTgt>
                                        </p:tgtEl>
                                      </p:cBhvr>
                                      <p:to x="100000" y="90000"/>
                                    </p:animScale>
                                    <p:animScale>
                                      <p:cBhvr>
                                        <p:cTn id="70" dur="166" decel="50000">
                                          <p:stCondLst>
                                            <p:cond delay="1668"/>
                                          </p:stCondLst>
                                        </p:cTn>
                                        <p:tgtEl>
                                          <p:spTgt spid="3">
                                            <p:txEl>
                                              <p:pRg st="3" end="3"/>
                                            </p:txEl>
                                          </p:spTgt>
                                        </p:tgtEl>
                                      </p:cBhvr>
                                      <p:to x="100000" y="100000"/>
                                    </p:animScale>
                                    <p:animScale>
                                      <p:cBhvr>
                                        <p:cTn id="71" dur="26">
                                          <p:stCondLst>
                                            <p:cond delay="1808"/>
                                          </p:stCondLst>
                                        </p:cTn>
                                        <p:tgtEl>
                                          <p:spTgt spid="3">
                                            <p:txEl>
                                              <p:pRg st="3" end="3"/>
                                            </p:txEl>
                                          </p:spTgt>
                                        </p:tgtEl>
                                      </p:cBhvr>
                                      <p:to x="100000" y="95000"/>
                                    </p:animScale>
                                    <p:animScale>
                                      <p:cBhvr>
                                        <p:cTn id="72" dur="166" decel="50000">
                                          <p:stCondLst>
                                            <p:cond delay="1834"/>
                                          </p:stCondLst>
                                        </p:cTn>
                                        <p:tgtEl>
                                          <p:spTgt spid="3">
                                            <p:txEl>
                                              <p:pRg st="3" end="3"/>
                                            </p:txEl>
                                          </p:spTgt>
                                        </p:tgtEl>
                                      </p:cBhvr>
                                      <p:to x="100000" y="100000"/>
                                    </p:animScale>
                                  </p:childTnLst>
                                </p:cTn>
                              </p:par>
                              <p:par>
                                <p:cTn id="73" presetID="26" presetClass="entr" presetSubtype="0" fill="hold" nodeType="withEffect">
                                  <p:stCondLst>
                                    <p:cond delay="0"/>
                                  </p:stCondLst>
                                  <p:childTnLst>
                                    <p:set>
                                      <p:cBhvr>
                                        <p:cTn id="74" dur="1" fill="hold">
                                          <p:stCondLst>
                                            <p:cond delay="0"/>
                                          </p:stCondLst>
                                        </p:cTn>
                                        <p:tgtEl>
                                          <p:spTgt spid="3">
                                            <p:txEl>
                                              <p:pRg st="4" end="4"/>
                                            </p:txEl>
                                          </p:spTgt>
                                        </p:tgtEl>
                                        <p:attrNameLst>
                                          <p:attrName>style.visibility</p:attrName>
                                        </p:attrNameLst>
                                      </p:cBhvr>
                                      <p:to>
                                        <p:strVal val="visible"/>
                                      </p:to>
                                    </p:set>
                                    <p:animEffect transition="in" filter="wipe(down)">
                                      <p:cBhvr>
                                        <p:cTn id="75" dur="580">
                                          <p:stCondLst>
                                            <p:cond delay="0"/>
                                          </p:stCondLst>
                                        </p:cTn>
                                        <p:tgtEl>
                                          <p:spTgt spid="3">
                                            <p:txEl>
                                              <p:pRg st="4" end="4"/>
                                            </p:txEl>
                                          </p:spTgt>
                                        </p:tgtEl>
                                      </p:cBhvr>
                                    </p:animEffect>
                                    <p:anim calcmode="lin" valueType="num">
                                      <p:cBhvr>
                                        <p:cTn id="76"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77"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78"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79"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80"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81" dur="26">
                                          <p:stCondLst>
                                            <p:cond delay="650"/>
                                          </p:stCondLst>
                                        </p:cTn>
                                        <p:tgtEl>
                                          <p:spTgt spid="3">
                                            <p:txEl>
                                              <p:pRg st="4" end="4"/>
                                            </p:txEl>
                                          </p:spTgt>
                                        </p:tgtEl>
                                      </p:cBhvr>
                                      <p:to x="100000" y="60000"/>
                                    </p:animScale>
                                    <p:animScale>
                                      <p:cBhvr>
                                        <p:cTn id="82" dur="166" decel="50000">
                                          <p:stCondLst>
                                            <p:cond delay="676"/>
                                          </p:stCondLst>
                                        </p:cTn>
                                        <p:tgtEl>
                                          <p:spTgt spid="3">
                                            <p:txEl>
                                              <p:pRg st="4" end="4"/>
                                            </p:txEl>
                                          </p:spTgt>
                                        </p:tgtEl>
                                      </p:cBhvr>
                                      <p:to x="100000" y="100000"/>
                                    </p:animScale>
                                    <p:animScale>
                                      <p:cBhvr>
                                        <p:cTn id="83" dur="26">
                                          <p:stCondLst>
                                            <p:cond delay="1312"/>
                                          </p:stCondLst>
                                        </p:cTn>
                                        <p:tgtEl>
                                          <p:spTgt spid="3">
                                            <p:txEl>
                                              <p:pRg st="4" end="4"/>
                                            </p:txEl>
                                          </p:spTgt>
                                        </p:tgtEl>
                                      </p:cBhvr>
                                      <p:to x="100000" y="80000"/>
                                    </p:animScale>
                                    <p:animScale>
                                      <p:cBhvr>
                                        <p:cTn id="84" dur="166" decel="50000">
                                          <p:stCondLst>
                                            <p:cond delay="1338"/>
                                          </p:stCondLst>
                                        </p:cTn>
                                        <p:tgtEl>
                                          <p:spTgt spid="3">
                                            <p:txEl>
                                              <p:pRg st="4" end="4"/>
                                            </p:txEl>
                                          </p:spTgt>
                                        </p:tgtEl>
                                      </p:cBhvr>
                                      <p:to x="100000" y="100000"/>
                                    </p:animScale>
                                    <p:animScale>
                                      <p:cBhvr>
                                        <p:cTn id="85" dur="26">
                                          <p:stCondLst>
                                            <p:cond delay="1642"/>
                                          </p:stCondLst>
                                        </p:cTn>
                                        <p:tgtEl>
                                          <p:spTgt spid="3">
                                            <p:txEl>
                                              <p:pRg st="4" end="4"/>
                                            </p:txEl>
                                          </p:spTgt>
                                        </p:tgtEl>
                                      </p:cBhvr>
                                      <p:to x="100000" y="90000"/>
                                    </p:animScale>
                                    <p:animScale>
                                      <p:cBhvr>
                                        <p:cTn id="86" dur="166" decel="50000">
                                          <p:stCondLst>
                                            <p:cond delay="1668"/>
                                          </p:stCondLst>
                                        </p:cTn>
                                        <p:tgtEl>
                                          <p:spTgt spid="3">
                                            <p:txEl>
                                              <p:pRg st="4" end="4"/>
                                            </p:txEl>
                                          </p:spTgt>
                                        </p:tgtEl>
                                      </p:cBhvr>
                                      <p:to x="100000" y="100000"/>
                                    </p:animScale>
                                    <p:animScale>
                                      <p:cBhvr>
                                        <p:cTn id="87" dur="26">
                                          <p:stCondLst>
                                            <p:cond delay="1808"/>
                                          </p:stCondLst>
                                        </p:cTn>
                                        <p:tgtEl>
                                          <p:spTgt spid="3">
                                            <p:txEl>
                                              <p:pRg st="4" end="4"/>
                                            </p:txEl>
                                          </p:spTgt>
                                        </p:tgtEl>
                                      </p:cBhvr>
                                      <p:to x="100000" y="95000"/>
                                    </p:animScale>
                                    <p:animScale>
                                      <p:cBhvr>
                                        <p:cTn id="88" dur="166" decel="50000">
                                          <p:stCondLst>
                                            <p:cond delay="1834"/>
                                          </p:stCondLst>
                                        </p:cTn>
                                        <p:tgtEl>
                                          <p:spTgt spid="3">
                                            <p:txEl>
                                              <p:pRg st="4" end="4"/>
                                            </p:txEl>
                                          </p:spTgt>
                                        </p:tgtEl>
                                      </p:cBhvr>
                                      <p:to x="100000" y="100000"/>
                                    </p:animScale>
                                  </p:childTnLst>
                                </p:cTn>
                              </p:par>
                            </p:childTnLst>
                          </p:cTn>
                        </p:par>
                      </p:childTnLst>
                    </p:cTn>
                  </p:par>
                  <p:par>
                    <p:cTn id="89" fill="hold">
                      <p:stCondLst>
                        <p:cond delay="indefinite"/>
                      </p:stCondLst>
                      <p:childTnLst>
                        <p:par>
                          <p:cTn id="90" fill="hold">
                            <p:stCondLst>
                              <p:cond delay="0"/>
                            </p:stCondLst>
                            <p:childTnLst>
                              <p:par>
                                <p:cTn id="91" presetID="26" presetClass="entr" presetSubtype="0" fill="hold" nodeType="clickEffect">
                                  <p:stCondLst>
                                    <p:cond delay="0"/>
                                  </p:stCondLst>
                                  <p:childTnLst>
                                    <p:set>
                                      <p:cBhvr>
                                        <p:cTn id="92" dur="1" fill="hold">
                                          <p:stCondLst>
                                            <p:cond delay="0"/>
                                          </p:stCondLst>
                                        </p:cTn>
                                        <p:tgtEl>
                                          <p:spTgt spid="3">
                                            <p:txEl>
                                              <p:pRg st="5" end="5"/>
                                            </p:txEl>
                                          </p:spTgt>
                                        </p:tgtEl>
                                        <p:attrNameLst>
                                          <p:attrName>style.visibility</p:attrName>
                                        </p:attrNameLst>
                                      </p:cBhvr>
                                      <p:to>
                                        <p:strVal val="visible"/>
                                      </p:to>
                                    </p:set>
                                    <p:animEffect transition="in" filter="wipe(down)">
                                      <p:cBhvr>
                                        <p:cTn id="93" dur="580">
                                          <p:stCondLst>
                                            <p:cond delay="0"/>
                                          </p:stCondLst>
                                        </p:cTn>
                                        <p:tgtEl>
                                          <p:spTgt spid="3">
                                            <p:txEl>
                                              <p:pRg st="5" end="5"/>
                                            </p:txEl>
                                          </p:spTgt>
                                        </p:tgtEl>
                                      </p:cBhvr>
                                    </p:animEffect>
                                    <p:anim calcmode="lin" valueType="num">
                                      <p:cBhvr>
                                        <p:cTn id="94" dur="1822" tmFilter="0,0; 0.14,0.36; 0.43,0.73; 0.71,0.91; 1.0,1.0">
                                          <p:stCondLst>
                                            <p:cond delay="0"/>
                                          </p:stCondLst>
                                        </p:cTn>
                                        <p:tgtEl>
                                          <p:spTgt spid="3">
                                            <p:txEl>
                                              <p:pRg st="5" end="5"/>
                                            </p:txEl>
                                          </p:spTgt>
                                        </p:tgtEl>
                                        <p:attrNameLst>
                                          <p:attrName>ppt_x</p:attrName>
                                        </p:attrNameLst>
                                      </p:cBhvr>
                                      <p:tavLst>
                                        <p:tav tm="0">
                                          <p:val>
                                            <p:strVal val="#ppt_x-0.25"/>
                                          </p:val>
                                        </p:tav>
                                        <p:tav tm="100000">
                                          <p:val>
                                            <p:strVal val="#ppt_x"/>
                                          </p:val>
                                        </p:tav>
                                      </p:tavLst>
                                    </p:anim>
                                    <p:anim calcmode="lin" valueType="num">
                                      <p:cBhvr>
                                        <p:cTn id="95" dur="664" tmFilter="0.0,0.0; 0.25,0.07; 0.50,0.2; 0.75,0.467; 1.0,1.0">
                                          <p:stCondLst>
                                            <p:cond delay="0"/>
                                          </p:stCondLst>
                                        </p:cTn>
                                        <p:tgtEl>
                                          <p:spTgt spid="3">
                                            <p:txEl>
                                              <p:pRg st="5" end="5"/>
                                            </p:txEl>
                                          </p:spTgt>
                                        </p:tgtEl>
                                        <p:attrNameLst>
                                          <p:attrName>ppt_y</p:attrName>
                                        </p:attrNameLst>
                                      </p:cBhvr>
                                      <p:tavLst>
                                        <p:tav tm="0" fmla="#ppt_y-sin(pi*$)/3">
                                          <p:val>
                                            <p:fltVal val="0.5"/>
                                          </p:val>
                                        </p:tav>
                                        <p:tav tm="100000">
                                          <p:val>
                                            <p:fltVal val="1"/>
                                          </p:val>
                                        </p:tav>
                                      </p:tavLst>
                                    </p:anim>
                                    <p:anim calcmode="lin" valueType="num">
                                      <p:cBhvr>
                                        <p:cTn id="96" dur="664" tmFilter="0, 0; 0.125,0.2665; 0.25,0.4; 0.375,0.465; 0.5,0.5;  0.625,0.535; 0.75,0.6; 0.875,0.7335; 1,1">
                                          <p:stCondLst>
                                            <p:cond delay="664"/>
                                          </p:stCondLst>
                                        </p:cTn>
                                        <p:tgtEl>
                                          <p:spTgt spid="3">
                                            <p:txEl>
                                              <p:pRg st="5" end="5"/>
                                            </p:txEl>
                                          </p:spTgt>
                                        </p:tgtEl>
                                        <p:attrNameLst>
                                          <p:attrName>ppt_y</p:attrName>
                                        </p:attrNameLst>
                                      </p:cBhvr>
                                      <p:tavLst>
                                        <p:tav tm="0" fmla="#ppt_y-sin(pi*$)/9">
                                          <p:val>
                                            <p:fltVal val="0"/>
                                          </p:val>
                                        </p:tav>
                                        <p:tav tm="100000">
                                          <p:val>
                                            <p:fltVal val="1"/>
                                          </p:val>
                                        </p:tav>
                                      </p:tavLst>
                                    </p:anim>
                                    <p:anim calcmode="lin" valueType="num">
                                      <p:cBhvr>
                                        <p:cTn id="97" dur="332" tmFilter="0, 0; 0.125,0.2665; 0.25,0.4; 0.375,0.465; 0.5,0.5;  0.625,0.535; 0.75,0.6; 0.875,0.7335; 1,1">
                                          <p:stCondLst>
                                            <p:cond delay="1324"/>
                                          </p:stCondLst>
                                        </p:cTn>
                                        <p:tgtEl>
                                          <p:spTgt spid="3">
                                            <p:txEl>
                                              <p:pRg st="5" end="5"/>
                                            </p:txEl>
                                          </p:spTgt>
                                        </p:tgtEl>
                                        <p:attrNameLst>
                                          <p:attrName>ppt_y</p:attrName>
                                        </p:attrNameLst>
                                      </p:cBhvr>
                                      <p:tavLst>
                                        <p:tav tm="0" fmla="#ppt_y-sin(pi*$)/27">
                                          <p:val>
                                            <p:fltVal val="0"/>
                                          </p:val>
                                        </p:tav>
                                        <p:tav tm="100000">
                                          <p:val>
                                            <p:fltVal val="1"/>
                                          </p:val>
                                        </p:tav>
                                      </p:tavLst>
                                    </p:anim>
                                    <p:anim calcmode="lin" valueType="num">
                                      <p:cBhvr>
                                        <p:cTn id="98" dur="164" tmFilter="0, 0; 0.125,0.2665; 0.25,0.4; 0.375,0.465; 0.5,0.5;  0.625,0.535; 0.75,0.6; 0.875,0.7335; 1,1">
                                          <p:stCondLst>
                                            <p:cond delay="1656"/>
                                          </p:stCondLst>
                                        </p:cTn>
                                        <p:tgtEl>
                                          <p:spTgt spid="3">
                                            <p:txEl>
                                              <p:pRg st="5" end="5"/>
                                            </p:txEl>
                                          </p:spTgt>
                                        </p:tgtEl>
                                        <p:attrNameLst>
                                          <p:attrName>ppt_y</p:attrName>
                                        </p:attrNameLst>
                                      </p:cBhvr>
                                      <p:tavLst>
                                        <p:tav tm="0" fmla="#ppt_y-sin(pi*$)/81">
                                          <p:val>
                                            <p:fltVal val="0"/>
                                          </p:val>
                                        </p:tav>
                                        <p:tav tm="100000">
                                          <p:val>
                                            <p:fltVal val="1"/>
                                          </p:val>
                                        </p:tav>
                                      </p:tavLst>
                                    </p:anim>
                                    <p:animScale>
                                      <p:cBhvr>
                                        <p:cTn id="99" dur="26">
                                          <p:stCondLst>
                                            <p:cond delay="650"/>
                                          </p:stCondLst>
                                        </p:cTn>
                                        <p:tgtEl>
                                          <p:spTgt spid="3">
                                            <p:txEl>
                                              <p:pRg st="5" end="5"/>
                                            </p:txEl>
                                          </p:spTgt>
                                        </p:tgtEl>
                                      </p:cBhvr>
                                      <p:to x="100000" y="60000"/>
                                    </p:animScale>
                                    <p:animScale>
                                      <p:cBhvr>
                                        <p:cTn id="100" dur="166" decel="50000">
                                          <p:stCondLst>
                                            <p:cond delay="676"/>
                                          </p:stCondLst>
                                        </p:cTn>
                                        <p:tgtEl>
                                          <p:spTgt spid="3">
                                            <p:txEl>
                                              <p:pRg st="5" end="5"/>
                                            </p:txEl>
                                          </p:spTgt>
                                        </p:tgtEl>
                                      </p:cBhvr>
                                      <p:to x="100000" y="100000"/>
                                    </p:animScale>
                                    <p:animScale>
                                      <p:cBhvr>
                                        <p:cTn id="101" dur="26">
                                          <p:stCondLst>
                                            <p:cond delay="1312"/>
                                          </p:stCondLst>
                                        </p:cTn>
                                        <p:tgtEl>
                                          <p:spTgt spid="3">
                                            <p:txEl>
                                              <p:pRg st="5" end="5"/>
                                            </p:txEl>
                                          </p:spTgt>
                                        </p:tgtEl>
                                      </p:cBhvr>
                                      <p:to x="100000" y="80000"/>
                                    </p:animScale>
                                    <p:animScale>
                                      <p:cBhvr>
                                        <p:cTn id="102" dur="166" decel="50000">
                                          <p:stCondLst>
                                            <p:cond delay="1338"/>
                                          </p:stCondLst>
                                        </p:cTn>
                                        <p:tgtEl>
                                          <p:spTgt spid="3">
                                            <p:txEl>
                                              <p:pRg st="5" end="5"/>
                                            </p:txEl>
                                          </p:spTgt>
                                        </p:tgtEl>
                                      </p:cBhvr>
                                      <p:to x="100000" y="100000"/>
                                    </p:animScale>
                                    <p:animScale>
                                      <p:cBhvr>
                                        <p:cTn id="103" dur="26">
                                          <p:stCondLst>
                                            <p:cond delay="1642"/>
                                          </p:stCondLst>
                                        </p:cTn>
                                        <p:tgtEl>
                                          <p:spTgt spid="3">
                                            <p:txEl>
                                              <p:pRg st="5" end="5"/>
                                            </p:txEl>
                                          </p:spTgt>
                                        </p:tgtEl>
                                      </p:cBhvr>
                                      <p:to x="100000" y="90000"/>
                                    </p:animScale>
                                    <p:animScale>
                                      <p:cBhvr>
                                        <p:cTn id="104" dur="166" decel="50000">
                                          <p:stCondLst>
                                            <p:cond delay="1668"/>
                                          </p:stCondLst>
                                        </p:cTn>
                                        <p:tgtEl>
                                          <p:spTgt spid="3">
                                            <p:txEl>
                                              <p:pRg st="5" end="5"/>
                                            </p:txEl>
                                          </p:spTgt>
                                        </p:tgtEl>
                                      </p:cBhvr>
                                      <p:to x="100000" y="100000"/>
                                    </p:animScale>
                                    <p:animScale>
                                      <p:cBhvr>
                                        <p:cTn id="105" dur="26">
                                          <p:stCondLst>
                                            <p:cond delay="1808"/>
                                          </p:stCondLst>
                                        </p:cTn>
                                        <p:tgtEl>
                                          <p:spTgt spid="3">
                                            <p:txEl>
                                              <p:pRg st="5" end="5"/>
                                            </p:txEl>
                                          </p:spTgt>
                                        </p:tgtEl>
                                      </p:cBhvr>
                                      <p:to x="100000" y="95000"/>
                                    </p:animScale>
                                    <p:animScale>
                                      <p:cBhvr>
                                        <p:cTn id="106" dur="166" decel="50000">
                                          <p:stCondLst>
                                            <p:cond delay="1834"/>
                                          </p:stCondLst>
                                        </p:cTn>
                                        <p:tgtEl>
                                          <p:spTgt spid="3">
                                            <p:txEl>
                                              <p:pRg st="5" end="5"/>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Infusion">
      <a:dk1>
        <a:sysClr val="windowText" lastClr="000000"/>
      </a:dk1>
      <a:lt1>
        <a:sysClr val="window" lastClr="FFFFFF"/>
      </a:lt1>
      <a:dk2>
        <a:srgbClr val="2F1F58"/>
      </a:dk2>
      <a:lt2>
        <a:srgbClr val="B7A9E0"/>
      </a:lt2>
      <a:accent1>
        <a:srgbClr val="8C73D0"/>
      </a:accent1>
      <a:accent2>
        <a:srgbClr val="C2E8C4"/>
      </a:accent2>
      <a:accent3>
        <a:srgbClr val="C5A6E8"/>
      </a:accent3>
      <a:accent4>
        <a:srgbClr val="B45EC7"/>
      </a:accent4>
      <a:accent5>
        <a:srgbClr val="9FDAFB"/>
      </a:accent5>
      <a:accent6>
        <a:srgbClr val="95C5B0"/>
      </a:accent6>
      <a:hlink>
        <a:srgbClr val="744AE0"/>
      </a:hlink>
      <a:folHlink>
        <a:srgbClr val="8D8AD1"/>
      </a:folHlink>
    </a:clrScheme>
    <a:fontScheme name="Austin">
      <a:maj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Austin.thmx</Template>
  <TotalTime>3631</TotalTime>
  <Words>1833</Words>
  <Application>Microsoft Macintosh PowerPoint</Application>
  <PresentationFormat>On-screen Show (4:3)</PresentationFormat>
  <Paragraphs>215</Paragraphs>
  <Slides>47</Slides>
  <Notes>0</Notes>
  <HiddenSlides>0</HiddenSlides>
  <MMClips>0</MMClips>
  <ScaleCrop>false</ScaleCrop>
  <HeadingPairs>
    <vt:vector size="4" baseType="variant">
      <vt:variant>
        <vt:lpstr>Theme</vt:lpstr>
      </vt:variant>
      <vt:variant>
        <vt:i4>1</vt:i4>
      </vt:variant>
      <vt:variant>
        <vt:lpstr>Slide Titles</vt:lpstr>
      </vt:variant>
      <vt:variant>
        <vt:i4>47</vt:i4>
      </vt:variant>
    </vt:vector>
  </HeadingPairs>
  <TitlesOfParts>
    <vt:vector size="48" baseType="lpstr">
      <vt:lpstr>Austin</vt:lpstr>
      <vt:lpstr>Chapter 6</vt:lpstr>
      <vt:lpstr>Lesson One: Thermal Energy, Temperature, and Heat</vt:lpstr>
      <vt:lpstr>What is thermal energy?</vt:lpstr>
      <vt:lpstr>Particles also have PE</vt:lpstr>
      <vt:lpstr>Thermal energy </vt:lpstr>
      <vt:lpstr>Avg Kinetic Energy &amp; Temp</vt:lpstr>
      <vt:lpstr>Temperature</vt:lpstr>
      <vt:lpstr>TE and Temperature</vt:lpstr>
      <vt:lpstr>Measuring Temperature</vt:lpstr>
      <vt:lpstr>Temperature Scales</vt:lpstr>
      <vt:lpstr>Kelvin</vt:lpstr>
      <vt:lpstr>What is heat?</vt:lpstr>
      <vt:lpstr>Rate of heating</vt:lpstr>
      <vt:lpstr>Video</vt:lpstr>
      <vt:lpstr>Lesson Two: Thermal Energy Transfers</vt:lpstr>
      <vt:lpstr>Thermal energy is transferred:</vt:lpstr>
      <vt:lpstr>Radiation</vt:lpstr>
      <vt:lpstr>Radiation</vt:lpstr>
      <vt:lpstr>Conduction</vt:lpstr>
      <vt:lpstr>PowerPoint Presentation</vt:lpstr>
      <vt:lpstr>Thermal Conductor</vt:lpstr>
      <vt:lpstr>Thermal Insulator</vt:lpstr>
      <vt:lpstr>Specific Heat</vt:lpstr>
      <vt:lpstr>Specific Heat of Thermal Conductors &amp; Insulators</vt:lpstr>
      <vt:lpstr>Water</vt:lpstr>
      <vt:lpstr>Thermal contraction</vt:lpstr>
      <vt:lpstr>Thermal expansion</vt:lpstr>
      <vt:lpstr>Video</vt:lpstr>
      <vt:lpstr>Expansion and contraction</vt:lpstr>
      <vt:lpstr>Sidewalks</vt:lpstr>
      <vt:lpstr>Hot- Air Balloon</vt:lpstr>
      <vt:lpstr>To land…</vt:lpstr>
      <vt:lpstr>Ovenproof glass</vt:lpstr>
      <vt:lpstr>PowerPoint Presentation</vt:lpstr>
      <vt:lpstr>Convection</vt:lpstr>
      <vt:lpstr>Convection</vt:lpstr>
      <vt:lpstr>Continued…</vt:lpstr>
      <vt:lpstr>Lesson 3: Using Thermal Energy</vt:lpstr>
      <vt:lpstr>Thermal Energy Transformation</vt:lpstr>
      <vt:lpstr>Heating Appliances</vt:lpstr>
      <vt:lpstr>Thermostats</vt:lpstr>
      <vt:lpstr>Continued…</vt:lpstr>
      <vt:lpstr>Refrigerator</vt:lpstr>
      <vt:lpstr>Steps of a Refrigerator</vt:lpstr>
      <vt:lpstr>PowerPoint Presentation</vt:lpstr>
      <vt:lpstr>PowerPoint Presentation</vt:lpstr>
      <vt:lpstr>Heat Engines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6</dc:title>
  <dc:creator>Victoria Pisciotta</dc:creator>
  <cp:lastModifiedBy>Victoria Pisciotta</cp:lastModifiedBy>
  <cp:revision>108</cp:revision>
  <cp:lastPrinted>2013-01-03T01:58:54Z</cp:lastPrinted>
  <dcterms:created xsi:type="dcterms:W3CDTF">2012-12-18T15:04:10Z</dcterms:created>
  <dcterms:modified xsi:type="dcterms:W3CDTF">2016-05-11T15:18:05Z</dcterms:modified>
</cp:coreProperties>
</file>