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7" r:id="rId39"/>
    <p:sldId id="298" r:id="rId40"/>
    <p:sldId id="299" r:id="rId41"/>
    <p:sldId id="300" r:id="rId42"/>
    <p:sldId id="301" r:id="rId43"/>
    <p:sldId id="302" r:id="rId44"/>
    <p:sldId id="303" r:id="rId45"/>
    <p:sldId id="304" r:id="rId46"/>
    <p:sldId id="305" r:id="rId47"/>
    <p:sldId id="306" r:id="rId4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CC"/>
    <a:srgbClr val="66FF66"/>
    <a:srgbClr val="80FF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19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4BCEA41-4679-CD47-8535-70EE6FB6F504}" type="datetimeFigureOut">
              <a:rPr lang="en-US" smtClean="0"/>
              <a:t>5/11/16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3318AF9-C3DD-134E-9BB7-4ED06DF55FA0}"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BCEA41-4679-CD47-8535-70EE6FB6F504}" type="datetimeFigureOut">
              <a:rPr lang="en-US" smtClean="0"/>
              <a:t>5/11/16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18AF9-C3DD-134E-9BB7-4ED06DF55FA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BCEA41-4679-CD47-8535-70EE6FB6F504}" type="datetimeFigureOut">
              <a:rPr lang="en-US" smtClean="0"/>
              <a:t>5/11/16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18AF9-C3DD-134E-9BB7-4ED06DF55FA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BCEA41-4679-CD47-8535-70EE6FB6F504}" type="datetimeFigureOut">
              <a:rPr lang="en-US" smtClean="0"/>
              <a:t>5/11/16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18AF9-C3DD-134E-9BB7-4ED06DF55FA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BCEA41-4679-CD47-8535-70EE6FB6F504}" type="datetimeFigureOut">
              <a:rPr lang="en-US" smtClean="0"/>
              <a:t>5/11/16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18AF9-C3DD-134E-9BB7-4ED06DF55FA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4BCEA41-4679-CD47-8535-70EE6FB6F504}" type="datetimeFigureOut">
              <a:rPr lang="en-US" smtClean="0"/>
              <a:t>5/11/16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318AF9-C3DD-134E-9BB7-4ED06DF55FA0}"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BCEA41-4679-CD47-8535-70EE6FB6F504}" type="datetimeFigureOut">
              <a:rPr lang="en-US" smtClean="0"/>
              <a:t>5/11/16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318AF9-C3DD-134E-9BB7-4ED06DF55FA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BCEA41-4679-CD47-8535-70EE6FB6F504}" type="datetimeFigureOut">
              <a:rPr lang="en-US" smtClean="0"/>
              <a:t>5/11/16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318AF9-C3DD-134E-9BB7-4ED06DF55F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BCEA41-4679-CD47-8535-70EE6FB6F504}" type="datetimeFigureOut">
              <a:rPr lang="en-US" smtClean="0"/>
              <a:t>5/11/16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318AF9-C3DD-134E-9BB7-4ED06DF55F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4BCEA41-4679-CD47-8535-70EE6FB6F504}" type="datetimeFigureOut">
              <a:rPr lang="en-US" smtClean="0"/>
              <a:t>5/11/16</a:t>
            </a:fld>
            <a:endParaRPr lang="en-US"/>
          </a:p>
        </p:txBody>
      </p:sp>
      <p:sp>
        <p:nvSpPr>
          <p:cNvPr id="7" name="Slide Number Placeholder 6"/>
          <p:cNvSpPr>
            <a:spLocks noGrp="1"/>
          </p:cNvSpPr>
          <p:nvPr>
            <p:ph type="sldNum" sz="quarter" idx="12"/>
          </p:nvPr>
        </p:nvSpPr>
        <p:spPr/>
        <p:txBody>
          <a:bodyPr/>
          <a:lstStyle/>
          <a:p>
            <a:fld id="{93318AF9-C3DD-134E-9BB7-4ED06DF55FA0}"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BCEA41-4679-CD47-8535-70EE6FB6F504}" type="datetimeFigureOut">
              <a:rPr lang="en-US" smtClean="0"/>
              <a:t>5/11/16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93318AF9-C3DD-134E-9BB7-4ED06DF55FA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4BCEA41-4679-CD47-8535-70EE6FB6F504}" type="datetimeFigureOut">
              <a:rPr lang="en-US" smtClean="0"/>
              <a:t>5/11/16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3318AF9-C3DD-134E-9BB7-4ED06DF55FA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eok12.com/php/watch.php?v=zX054a5a434e43775e477851&amp;t=Heat-Temperatur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h5_s_rOLPBM"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JPQjlbxPgYQ" TargetMode="External"/><Relationship Id="rId3" Type="http://schemas.openxmlformats.org/officeDocument/2006/relationships/hyperlink" Target="https://www.youtube.com/watch?v=q6-5tsvlyfw"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rgbClr val="66FFCC"/>
                </a:solidFill>
              </a:rPr>
              <a:t>Chapter 6: Thermal Energy</a:t>
            </a:r>
            <a:endParaRPr lang="en-US" dirty="0">
              <a:solidFill>
                <a:srgbClr val="66FFCC"/>
              </a:solidFill>
            </a:endParaRPr>
          </a:p>
        </p:txBody>
      </p:sp>
      <p:sp>
        <p:nvSpPr>
          <p:cNvPr id="3" name="Subtitle 2"/>
          <p:cNvSpPr>
            <a:spLocks noGrp="1"/>
          </p:cNvSpPr>
          <p:nvPr>
            <p:ph type="subTitle" idx="1"/>
          </p:nvPr>
        </p:nvSpPr>
        <p:spPr/>
        <p:txBody>
          <a:bodyPr>
            <a:normAutofit/>
          </a:bodyPr>
          <a:lstStyle/>
          <a:p>
            <a:r>
              <a:rPr lang="en-US" sz="2800" dirty="0" smtClean="0"/>
              <a:t>Thermal Energy</a:t>
            </a:r>
            <a:endParaRPr lang="en-US" sz="2800" dirty="0"/>
          </a:p>
        </p:txBody>
      </p:sp>
    </p:spTree>
    <p:extLst>
      <p:ext uri="{BB962C8B-B14F-4D97-AF65-F5344CB8AC3E}">
        <p14:creationId xmlns:p14="http://schemas.microsoft.com/office/powerpoint/2010/main" val="3616551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7260"/>
            <a:ext cx="7024744" cy="781702"/>
          </a:xfrm>
        </p:spPr>
        <p:txBody>
          <a:bodyPr/>
          <a:lstStyle/>
          <a:p>
            <a:r>
              <a:rPr lang="en-US" dirty="0" smtClean="0">
                <a:solidFill>
                  <a:srgbClr val="66FFCC"/>
                </a:solidFill>
              </a:rPr>
              <a:t>Temperature Scales</a:t>
            </a:r>
            <a:endParaRPr lang="en-US" dirty="0">
              <a:solidFill>
                <a:srgbClr val="66FFCC"/>
              </a:solidFill>
            </a:endParaRPr>
          </a:p>
        </p:txBody>
      </p:sp>
      <p:sp>
        <p:nvSpPr>
          <p:cNvPr id="3" name="Content Placeholder 2"/>
          <p:cNvSpPr>
            <a:spLocks noGrp="1"/>
          </p:cNvSpPr>
          <p:nvPr>
            <p:ph idx="1"/>
          </p:nvPr>
        </p:nvSpPr>
        <p:spPr>
          <a:xfrm>
            <a:off x="654915" y="1527858"/>
            <a:ext cx="7799439" cy="4643102"/>
          </a:xfrm>
        </p:spPr>
        <p:txBody>
          <a:bodyPr>
            <a:noAutofit/>
          </a:bodyPr>
          <a:lstStyle/>
          <a:p>
            <a:r>
              <a:rPr lang="en-US" sz="3000" dirty="0" smtClean="0">
                <a:solidFill>
                  <a:schemeClr val="accent1"/>
                </a:solidFill>
              </a:rPr>
              <a:t>Fahrenheit scale</a:t>
            </a:r>
          </a:p>
          <a:p>
            <a:r>
              <a:rPr lang="en-US" sz="3000" dirty="0" smtClean="0">
                <a:solidFill>
                  <a:schemeClr val="accent1"/>
                </a:solidFill>
              </a:rPr>
              <a:t>______-water freezes &amp; ____-water boils</a:t>
            </a:r>
          </a:p>
          <a:p>
            <a:r>
              <a:rPr lang="en-US" sz="3000" dirty="0" smtClean="0">
                <a:solidFill>
                  <a:schemeClr val="accent1"/>
                </a:solidFill>
              </a:rPr>
              <a:t>Celsius scale</a:t>
            </a:r>
          </a:p>
          <a:p>
            <a:r>
              <a:rPr lang="en-US" sz="3000" dirty="0" smtClean="0">
                <a:solidFill>
                  <a:schemeClr val="accent1"/>
                </a:solidFill>
              </a:rPr>
              <a:t>_____- water freezes &amp; _____-water boils</a:t>
            </a:r>
          </a:p>
          <a:p>
            <a:r>
              <a:rPr lang="en-US" sz="3000" b="1" dirty="0">
                <a:solidFill>
                  <a:schemeClr val="accent1"/>
                </a:solidFill>
              </a:rPr>
              <a:t>°F to °</a:t>
            </a:r>
            <a:r>
              <a:rPr lang="en-US" sz="3000" b="1" dirty="0" smtClean="0">
                <a:solidFill>
                  <a:schemeClr val="accent1"/>
                </a:solidFill>
              </a:rPr>
              <a:t>C-</a:t>
            </a:r>
          </a:p>
          <a:p>
            <a:pPr marL="68580" indent="0">
              <a:buNone/>
            </a:pPr>
            <a:r>
              <a:rPr lang="en-US" sz="3000" b="1" dirty="0" smtClean="0">
                <a:solidFill>
                  <a:schemeClr val="accent1"/>
                </a:solidFill>
              </a:rPr>
              <a:t> </a:t>
            </a:r>
            <a:r>
              <a:rPr lang="en-US" sz="3000" b="1" dirty="0">
                <a:solidFill>
                  <a:schemeClr val="accent1"/>
                </a:solidFill>
              </a:rPr>
              <a:t>	</a:t>
            </a:r>
          </a:p>
          <a:p>
            <a:r>
              <a:rPr lang="en-US" sz="3000" b="1" dirty="0">
                <a:solidFill>
                  <a:schemeClr val="accent1"/>
                </a:solidFill>
              </a:rPr>
              <a:t>°C to °</a:t>
            </a:r>
            <a:r>
              <a:rPr lang="en-US" sz="3000" b="1" dirty="0" smtClean="0">
                <a:solidFill>
                  <a:schemeClr val="accent1"/>
                </a:solidFill>
              </a:rPr>
              <a:t>F-</a:t>
            </a:r>
            <a:endParaRPr lang="en-US" sz="3000" b="1" dirty="0">
              <a:solidFill>
                <a:schemeClr val="accent1"/>
              </a:solidFill>
            </a:endParaRPr>
          </a:p>
        </p:txBody>
      </p:sp>
    </p:spTree>
    <p:extLst>
      <p:ext uri="{BB962C8B-B14F-4D97-AF65-F5344CB8AC3E}">
        <p14:creationId xmlns:p14="http://schemas.microsoft.com/office/powerpoint/2010/main" val="8474035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800" decel="100000"/>
                                        <p:tgtEl>
                                          <p:spTgt spid="3">
                                            <p:txEl>
                                              <p:pRg st="1" end="1"/>
                                            </p:txEl>
                                          </p:spTgt>
                                        </p:tgtEl>
                                      </p:cBhvr>
                                    </p:animEffect>
                                    <p:anim calcmode="lin" valueType="num">
                                      <p:cBhvr>
                                        <p:cTn id="18"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800" decel="100000"/>
                                        <p:tgtEl>
                                          <p:spTgt spid="3">
                                            <p:txEl>
                                              <p:pRg st="2" end="2"/>
                                            </p:txEl>
                                          </p:spTgt>
                                        </p:tgtEl>
                                      </p:cBhvr>
                                    </p:animEffect>
                                    <p:anim calcmode="lin" valueType="num">
                                      <p:cBhvr>
                                        <p:cTn id="2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800" decel="100000"/>
                                        <p:tgtEl>
                                          <p:spTgt spid="3">
                                            <p:txEl>
                                              <p:pRg st="3" end="3"/>
                                            </p:txEl>
                                          </p:spTgt>
                                        </p:tgtEl>
                                      </p:cBhvr>
                                    </p:animEffect>
                                    <p:anim calcmode="lin" valueType="num">
                                      <p:cBhvr>
                                        <p:cTn id="38"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800" decel="100000"/>
                                        <p:tgtEl>
                                          <p:spTgt spid="3">
                                            <p:txEl>
                                              <p:pRg st="4" end="4"/>
                                            </p:txEl>
                                          </p:spTgt>
                                        </p:tgtEl>
                                      </p:cBhvr>
                                    </p:animEffect>
                                    <p:anim calcmode="lin" valueType="num">
                                      <p:cBhvr>
                                        <p:cTn id="48"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0" presetClass="entr" presetSubtype="0" fill="hold" nodeType="click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animEffect transition="in" filter="fade">
                                      <p:cBhvr>
                                        <p:cTn id="57" dur="800" decel="100000"/>
                                        <p:tgtEl>
                                          <p:spTgt spid="3">
                                            <p:txEl>
                                              <p:pRg st="5" end="5"/>
                                            </p:txEl>
                                          </p:spTgt>
                                        </p:tgtEl>
                                      </p:cBhvr>
                                    </p:animEffect>
                                    <p:anim calcmode="lin" valueType="num">
                                      <p:cBhvr>
                                        <p:cTn id="58"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59"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60"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30" presetClass="entr" presetSubtype="0" fill="hold"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Effect transition="in" filter="fade">
                                      <p:cBhvr>
                                        <p:cTn id="67" dur="800" decel="100000"/>
                                        <p:tgtEl>
                                          <p:spTgt spid="3">
                                            <p:txEl>
                                              <p:pRg st="6" end="6"/>
                                            </p:txEl>
                                          </p:spTgt>
                                        </p:tgtEl>
                                      </p:cBhvr>
                                    </p:animEffect>
                                    <p:anim calcmode="lin" valueType="num">
                                      <p:cBhvr>
                                        <p:cTn id="68" dur="8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69" dur="8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70" dur="8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71" dur="200" accel="100000" fill="hold">
                                          <p:stCondLst>
                                            <p:cond delay="8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72" dur="200" accel="100000" fill="hold">
                                          <p:stCondLst>
                                            <p:cond delay="800"/>
                                          </p:stCondLst>
                                        </p:cTn>
                                        <p:tgtEl>
                                          <p:spTgt spid="3">
                                            <p:txEl>
                                              <p:pRg st="6" end="6"/>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065" y="833377"/>
            <a:ext cx="7024744" cy="781702"/>
          </a:xfrm>
        </p:spPr>
        <p:txBody>
          <a:bodyPr/>
          <a:lstStyle/>
          <a:p>
            <a:r>
              <a:rPr lang="en-US" dirty="0" smtClean="0">
                <a:solidFill>
                  <a:srgbClr val="66FFCC"/>
                </a:solidFill>
              </a:rPr>
              <a:t>Kelvin</a:t>
            </a:r>
            <a:endParaRPr lang="en-US" dirty="0">
              <a:solidFill>
                <a:srgbClr val="66FFCC"/>
              </a:solidFill>
            </a:endParaRPr>
          </a:p>
        </p:txBody>
      </p:sp>
      <p:sp>
        <p:nvSpPr>
          <p:cNvPr id="3" name="Content Placeholder 2"/>
          <p:cNvSpPr>
            <a:spLocks noGrp="1"/>
          </p:cNvSpPr>
          <p:nvPr>
            <p:ph idx="1"/>
          </p:nvPr>
        </p:nvSpPr>
        <p:spPr>
          <a:xfrm>
            <a:off x="796066" y="1615079"/>
            <a:ext cx="7499522" cy="4714619"/>
          </a:xfrm>
        </p:spPr>
        <p:txBody>
          <a:bodyPr>
            <a:noAutofit/>
          </a:bodyPr>
          <a:lstStyle/>
          <a:p>
            <a:r>
              <a:rPr lang="en-US" sz="3000" dirty="0" smtClean="0">
                <a:solidFill>
                  <a:schemeClr val="accent1"/>
                </a:solidFill>
              </a:rPr>
              <a:t>Lowest </a:t>
            </a:r>
            <a:r>
              <a:rPr lang="en-US" sz="3000" dirty="0" smtClean="0">
                <a:solidFill>
                  <a:schemeClr val="accent1"/>
                </a:solidFill>
              </a:rPr>
              <a:t>temperature is __________</a:t>
            </a:r>
          </a:p>
          <a:p>
            <a:pPr lvl="1"/>
            <a:r>
              <a:rPr lang="en-US" sz="3000" dirty="0" smtClean="0">
                <a:solidFill>
                  <a:schemeClr val="accent1"/>
                </a:solidFill>
              </a:rPr>
              <a:t>______________________________</a:t>
            </a:r>
          </a:p>
          <a:p>
            <a:pPr lvl="1"/>
            <a:r>
              <a:rPr lang="en-US" sz="3000" dirty="0" smtClean="0">
                <a:solidFill>
                  <a:schemeClr val="accent1"/>
                </a:solidFill>
              </a:rPr>
              <a:t>Particles in that material would not be ______________ and would no longer have _____________________</a:t>
            </a:r>
          </a:p>
          <a:p>
            <a:pPr lvl="1"/>
            <a:r>
              <a:rPr lang="en-US" sz="3000" dirty="0" smtClean="0">
                <a:solidFill>
                  <a:schemeClr val="accent1"/>
                </a:solidFill>
              </a:rPr>
              <a:t>Scientists have not been able to cool any material to 0 K</a:t>
            </a:r>
          </a:p>
        </p:txBody>
      </p:sp>
    </p:spTree>
    <p:extLst>
      <p:ext uri="{BB962C8B-B14F-4D97-AF65-F5344CB8AC3E}">
        <p14:creationId xmlns:p14="http://schemas.microsoft.com/office/powerpoint/2010/main" val="19635058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800" decel="100000"/>
                                        <p:tgtEl>
                                          <p:spTgt spid="3">
                                            <p:txEl>
                                              <p:pRg st="1" end="1"/>
                                            </p:txEl>
                                          </p:spTgt>
                                        </p:tgtEl>
                                      </p:cBhvr>
                                    </p:animEffect>
                                    <p:anim calcmode="lin" valueType="num">
                                      <p:cBhvr>
                                        <p:cTn id="16"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800" decel="100000"/>
                                        <p:tgtEl>
                                          <p:spTgt spid="3">
                                            <p:txEl>
                                              <p:pRg st="2" end="2"/>
                                            </p:txEl>
                                          </p:spTgt>
                                        </p:tgtEl>
                                      </p:cBhvr>
                                    </p:animEffect>
                                    <p:anim calcmode="lin" valueType="num">
                                      <p:cBhvr>
                                        <p:cTn id="24"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par>
                                <p:cTn id="29" presetID="30"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800" decel="100000"/>
                                        <p:tgtEl>
                                          <p:spTgt spid="3">
                                            <p:txEl>
                                              <p:pRg st="3" end="3"/>
                                            </p:txEl>
                                          </p:spTgt>
                                        </p:tgtEl>
                                      </p:cBhvr>
                                    </p:animEffect>
                                    <p:anim calcmode="lin" valueType="num">
                                      <p:cBhvr>
                                        <p:cTn id="32"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3"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34"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065" y="853218"/>
            <a:ext cx="7024744" cy="742017"/>
          </a:xfrm>
        </p:spPr>
        <p:txBody>
          <a:bodyPr/>
          <a:lstStyle/>
          <a:p>
            <a:r>
              <a:rPr lang="en-US" dirty="0" smtClean="0"/>
              <a:t>What is heat?</a:t>
            </a:r>
            <a:endParaRPr lang="en-US" dirty="0"/>
          </a:p>
        </p:txBody>
      </p:sp>
      <p:sp>
        <p:nvSpPr>
          <p:cNvPr id="3" name="Content Placeholder 2"/>
          <p:cNvSpPr>
            <a:spLocks noGrp="1"/>
          </p:cNvSpPr>
          <p:nvPr>
            <p:ph idx="1"/>
          </p:nvPr>
        </p:nvSpPr>
        <p:spPr>
          <a:xfrm>
            <a:off x="654915" y="1825494"/>
            <a:ext cx="7839131" cy="4365308"/>
          </a:xfrm>
        </p:spPr>
        <p:txBody>
          <a:bodyPr>
            <a:normAutofit lnSpcReduction="10000"/>
          </a:bodyPr>
          <a:lstStyle/>
          <a:p>
            <a:r>
              <a:rPr lang="en-US" sz="3000" dirty="0" smtClean="0">
                <a:solidFill>
                  <a:srgbClr val="000000"/>
                </a:solidFill>
              </a:rPr>
              <a:t>The movement of thermal energy from a _________ object to a _________object</a:t>
            </a:r>
          </a:p>
          <a:p>
            <a:r>
              <a:rPr lang="en-US" sz="3000" dirty="0" smtClean="0">
                <a:solidFill>
                  <a:srgbClr val="000000"/>
                </a:solidFill>
              </a:rPr>
              <a:t>All objects have ______________________</a:t>
            </a:r>
          </a:p>
          <a:p>
            <a:r>
              <a:rPr lang="en-US" sz="3000" dirty="0" smtClean="0">
                <a:solidFill>
                  <a:srgbClr val="000000"/>
                </a:solidFill>
              </a:rPr>
              <a:t>You heat something when TE ____________ to the object (hot cocoa to hands)</a:t>
            </a:r>
          </a:p>
          <a:p>
            <a:r>
              <a:rPr lang="en-US" sz="3000" dirty="0" smtClean="0">
                <a:solidFill>
                  <a:srgbClr val="000000"/>
                </a:solidFill>
              </a:rPr>
              <a:t>Rate of heating depends on the difference in ______________________ between the two objects</a:t>
            </a:r>
          </a:p>
        </p:txBody>
      </p:sp>
    </p:spTree>
    <p:extLst>
      <p:ext uri="{BB962C8B-B14F-4D97-AF65-F5344CB8AC3E}">
        <p14:creationId xmlns:p14="http://schemas.microsoft.com/office/powerpoint/2010/main" val="41675175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30818"/>
            <a:ext cx="7024744" cy="1143000"/>
          </a:xfrm>
        </p:spPr>
        <p:txBody>
          <a:bodyPr/>
          <a:lstStyle/>
          <a:p>
            <a:r>
              <a:rPr lang="en-US" dirty="0" smtClean="0"/>
              <a:t>Rate of heating</a:t>
            </a:r>
            <a:endParaRPr lang="en-US" dirty="0"/>
          </a:p>
        </p:txBody>
      </p:sp>
      <p:sp>
        <p:nvSpPr>
          <p:cNvPr id="3" name="Content Placeholder 2"/>
          <p:cNvSpPr>
            <a:spLocks noGrp="1"/>
          </p:cNvSpPr>
          <p:nvPr>
            <p:ph idx="1"/>
          </p:nvPr>
        </p:nvSpPr>
        <p:spPr>
          <a:xfrm>
            <a:off x="714453" y="1773818"/>
            <a:ext cx="7660517" cy="4297930"/>
          </a:xfrm>
        </p:spPr>
        <p:txBody>
          <a:bodyPr>
            <a:normAutofit/>
          </a:bodyPr>
          <a:lstStyle/>
          <a:p>
            <a:r>
              <a:rPr lang="en-US" sz="3000" dirty="0" smtClean="0">
                <a:solidFill>
                  <a:srgbClr val="000000"/>
                </a:solidFill>
              </a:rPr>
              <a:t>The difference in temp between the hot coca and the air is _____________ than the hot cocoa and the cup</a:t>
            </a:r>
          </a:p>
          <a:p>
            <a:r>
              <a:rPr lang="en-US" sz="3000" dirty="0" smtClean="0">
                <a:solidFill>
                  <a:srgbClr val="000000"/>
                </a:solidFill>
              </a:rPr>
              <a:t>The hot cocoa ______________________</a:t>
            </a:r>
          </a:p>
          <a:p>
            <a:pPr marL="68580" indent="0">
              <a:buNone/>
            </a:pPr>
            <a:r>
              <a:rPr lang="en-US" sz="3000" dirty="0" smtClean="0">
                <a:solidFill>
                  <a:srgbClr val="000000"/>
                </a:solidFill>
              </a:rPr>
              <a:t>______________________________________</a:t>
            </a:r>
          </a:p>
          <a:p>
            <a:r>
              <a:rPr lang="en-US" sz="3000" dirty="0" smtClean="0">
                <a:solidFill>
                  <a:srgbClr val="000000"/>
                </a:solidFill>
              </a:rPr>
              <a:t>Heating continues until all objects are _____________________________________</a:t>
            </a:r>
          </a:p>
        </p:txBody>
      </p:sp>
    </p:spTree>
    <p:extLst>
      <p:ext uri="{BB962C8B-B14F-4D97-AF65-F5344CB8AC3E}">
        <p14:creationId xmlns:p14="http://schemas.microsoft.com/office/powerpoint/2010/main" val="40928464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3" name="Content Placeholder 2"/>
          <p:cNvSpPr>
            <a:spLocks noGrp="1"/>
          </p:cNvSpPr>
          <p:nvPr>
            <p:ph idx="1"/>
          </p:nvPr>
        </p:nvSpPr>
        <p:spPr/>
        <p:txBody>
          <a:bodyPr/>
          <a:lstStyle/>
          <a:p>
            <a:r>
              <a:rPr lang="en-US" dirty="0" smtClean="0">
                <a:hlinkClick r:id="rId2"/>
              </a:rPr>
              <a:t>http://www.neok12.com/php/watch.php?v=zX054a5a434e43775e477851&amp;t=Heat-Temperature</a:t>
            </a:r>
            <a:endParaRPr lang="en-US" dirty="0"/>
          </a:p>
        </p:txBody>
      </p:sp>
    </p:spTree>
    <p:extLst>
      <p:ext uri="{BB962C8B-B14F-4D97-AF65-F5344CB8AC3E}">
        <p14:creationId xmlns:p14="http://schemas.microsoft.com/office/powerpoint/2010/main" val="357893181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66FFCC"/>
                </a:solidFill>
              </a:rPr>
              <a:t>Lesson Two: Thermal Energy Transfers</a:t>
            </a:r>
            <a:endParaRPr lang="en-US" dirty="0">
              <a:solidFill>
                <a:srgbClr val="66FFCC"/>
              </a:solidFill>
            </a:endParaRPr>
          </a:p>
        </p:txBody>
      </p:sp>
      <p:sp>
        <p:nvSpPr>
          <p:cNvPr id="5" name="Text Placeholder 4"/>
          <p:cNvSpPr>
            <a:spLocks noGrp="1"/>
          </p:cNvSpPr>
          <p:nvPr>
            <p:ph type="body" idx="1"/>
          </p:nvPr>
        </p:nvSpPr>
        <p:spPr/>
        <p:txBody>
          <a:bodyPr>
            <a:normAutofit/>
          </a:bodyPr>
          <a:lstStyle/>
          <a:p>
            <a:r>
              <a:rPr lang="en-US" dirty="0" smtClean="0"/>
              <a:t>Vocabulary </a:t>
            </a:r>
            <a:r>
              <a:rPr lang="en-US" dirty="0"/>
              <a:t>words:</a:t>
            </a:r>
          </a:p>
          <a:p>
            <a:r>
              <a:rPr lang="en-US" dirty="0"/>
              <a:t>radiation, conduction, thermal conductor, thermal insulator, specific heat, thermal contraction, thermal expansion, convection, convection </a:t>
            </a:r>
            <a:r>
              <a:rPr lang="en-US" dirty="0" smtClean="0"/>
              <a:t>current</a:t>
            </a:r>
            <a:endParaRPr lang="en-US" dirty="0"/>
          </a:p>
        </p:txBody>
      </p:sp>
    </p:spTree>
    <p:extLst>
      <p:ext uri="{BB962C8B-B14F-4D97-AF65-F5344CB8AC3E}">
        <p14:creationId xmlns:p14="http://schemas.microsoft.com/office/powerpoint/2010/main" val="381571299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normAutofit fontScale="90000"/>
          </a:bodyPr>
          <a:lstStyle/>
          <a:p>
            <a:r>
              <a:rPr lang="en-US" dirty="0" smtClean="0">
                <a:solidFill>
                  <a:srgbClr val="66FFCC"/>
                </a:solidFill>
              </a:rPr>
              <a:t>Thermal energy is transferred:</a:t>
            </a:r>
            <a:endParaRPr lang="en-US" dirty="0">
              <a:solidFill>
                <a:srgbClr val="66FFCC"/>
              </a:solidFill>
            </a:endParaRPr>
          </a:p>
        </p:txBody>
      </p:sp>
      <p:sp>
        <p:nvSpPr>
          <p:cNvPr id="18" name="Content Placeholder 17"/>
          <p:cNvSpPr>
            <a:spLocks noGrp="1"/>
          </p:cNvSpPr>
          <p:nvPr>
            <p:ph idx="1"/>
          </p:nvPr>
        </p:nvSpPr>
        <p:spPr/>
        <p:txBody>
          <a:bodyPr>
            <a:normAutofit/>
          </a:bodyPr>
          <a:lstStyle/>
          <a:p>
            <a:r>
              <a:rPr lang="en-US" sz="2800" dirty="0" smtClean="0"/>
              <a:t>_____________________</a:t>
            </a:r>
          </a:p>
          <a:p>
            <a:pPr marL="68580" indent="0">
              <a:buNone/>
            </a:pPr>
            <a:endParaRPr lang="en-US" sz="2800" dirty="0" smtClean="0"/>
          </a:p>
          <a:p>
            <a:r>
              <a:rPr lang="en-US" sz="2800" dirty="0" smtClean="0"/>
              <a:t>_____________________</a:t>
            </a:r>
          </a:p>
          <a:p>
            <a:pPr marL="68580" indent="0">
              <a:buNone/>
            </a:pPr>
            <a:endParaRPr lang="en-US" sz="2800" dirty="0" smtClean="0"/>
          </a:p>
          <a:p>
            <a:r>
              <a:rPr lang="en-US" sz="2800" dirty="0" smtClean="0"/>
              <a:t>_____________________</a:t>
            </a:r>
          </a:p>
          <a:p>
            <a:pPr marL="68580" indent="0">
              <a:buNone/>
            </a:pPr>
            <a:endParaRPr lang="en-US" sz="2800" dirty="0"/>
          </a:p>
        </p:txBody>
      </p:sp>
    </p:spTree>
    <p:extLst>
      <p:ext uri="{BB962C8B-B14F-4D97-AF65-F5344CB8AC3E}">
        <p14:creationId xmlns:p14="http://schemas.microsoft.com/office/powerpoint/2010/main" val="83446946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FFCC"/>
                </a:solidFill>
              </a:rPr>
              <a:t>Radiation</a:t>
            </a:r>
            <a:endParaRPr lang="en-US" dirty="0">
              <a:solidFill>
                <a:srgbClr val="66FFCC"/>
              </a:solidFill>
            </a:endParaRPr>
          </a:p>
        </p:txBody>
      </p:sp>
      <p:sp>
        <p:nvSpPr>
          <p:cNvPr id="3" name="Content Placeholder 2"/>
          <p:cNvSpPr>
            <a:spLocks noGrp="1"/>
          </p:cNvSpPr>
          <p:nvPr>
            <p:ph idx="1"/>
          </p:nvPr>
        </p:nvSpPr>
        <p:spPr>
          <a:xfrm>
            <a:off x="1043492" y="2323652"/>
            <a:ext cx="7351325" cy="4006046"/>
          </a:xfrm>
        </p:spPr>
        <p:txBody>
          <a:bodyPr/>
          <a:lstStyle/>
          <a:p>
            <a:r>
              <a:rPr lang="en-US" sz="3000" dirty="0" smtClean="0">
                <a:solidFill>
                  <a:schemeClr val="accent1"/>
                </a:solidFill>
              </a:rPr>
              <a:t>The transfer of TE from one material to another by ______________________</a:t>
            </a:r>
          </a:p>
          <a:p>
            <a:pPr marL="68580" indent="0">
              <a:buNone/>
            </a:pPr>
            <a:r>
              <a:rPr lang="en-US" sz="3000" dirty="0" smtClean="0">
                <a:solidFill>
                  <a:schemeClr val="accent1"/>
                </a:solidFill>
              </a:rPr>
              <a:t>_____________________________________</a:t>
            </a:r>
          </a:p>
          <a:p>
            <a:r>
              <a:rPr lang="en-US" sz="3000" dirty="0" smtClean="0">
                <a:solidFill>
                  <a:schemeClr val="accent1"/>
                </a:solidFill>
              </a:rPr>
              <a:t>All matter transfers TE by radiation</a:t>
            </a:r>
          </a:p>
          <a:p>
            <a:r>
              <a:rPr lang="en-US" sz="3000" dirty="0" smtClean="0">
                <a:solidFill>
                  <a:schemeClr val="accent1"/>
                </a:solidFill>
              </a:rPr>
              <a:t>______________________ emit more radiation than cold objects do</a:t>
            </a:r>
            <a:endParaRPr lang="en-US" sz="2800" dirty="0" smtClean="0"/>
          </a:p>
        </p:txBody>
      </p:sp>
    </p:spTree>
    <p:extLst>
      <p:ext uri="{BB962C8B-B14F-4D97-AF65-F5344CB8AC3E}">
        <p14:creationId xmlns:p14="http://schemas.microsoft.com/office/powerpoint/2010/main" val="8023656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edg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edg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edg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edg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10187"/>
            <a:ext cx="7024744" cy="1143000"/>
          </a:xfrm>
        </p:spPr>
        <p:txBody>
          <a:bodyPr/>
          <a:lstStyle/>
          <a:p>
            <a:r>
              <a:rPr lang="en-US" dirty="0" smtClean="0">
                <a:solidFill>
                  <a:srgbClr val="66FFCC"/>
                </a:solidFill>
              </a:rPr>
              <a:t>Radiation</a:t>
            </a:r>
            <a:endParaRPr lang="en-US" dirty="0">
              <a:solidFill>
                <a:srgbClr val="66FFCC"/>
              </a:solidFill>
            </a:endParaRPr>
          </a:p>
        </p:txBody>
      </p:sp>
      <p:sp>
        <p:nvSpPr>
          <p:cNvPr id="3" name="Content Placeholder 2"/>
          <p:cNvSpPr>
            <a:spLocks noGrp="1"/>
          </p:cNvSpPr>
          <p:nvPr>
            <p:ph idx="1"/>
          </p:nvPr>
        </p:nvSpPr>
        <p:spPr>
          <a:xfrm>
            <a:off x="773990" y="2004074"/>
            <a:ext cx="7541444" cy="4166886"/>
          </a:xfrm>
        </p:spPr>
        <p:txBody>
          <a:bodyPr>
            <a:noAutofit/>
          </a:bodyPr>
          <a:lstStyle/>
          <a:p>
            <a:r>
              <a:rPr lang="en-US" sz="3000" dirty="0" smtClean="0">
                <a:solidFill>
                  <a:srgbClr val="000000"/>
                </a:solidFill>
              </a:rPr>
              <a:t>______________________ heats the inside of the car by radiation</a:t>
            </a:r>
          </a:p>
          <a:p>
            <a:r>
              <a:rPr lang="en-US" sz="3000" dirty="0" smtClean="0">
                <a:solidFill>
                  <a:srgbClr val="000000"/>
                </a:solidFill>
              </a:rPr>
              <a:t>Radiation is the _____________________</a:t>
            </a:r>
          </a:p>
          <a:p>
            <a:pPr marL="68580" indent="0">
              <a:buNone/>
            </a:pPr>
            <a:r>
              <a:rPr lang="en-US" sz="3000" dirty="0" smtClean="0">
                <a:solidFill>
                  <a:srgbClr val="000000"/>
                </a:solidFill>
              </a:rPr>
              <a:t>______________________________________</a:t>
            </a:r>
          </a:p>
          <a:p>
            <a:pPr marL="68580" indent="0">
              <a:buNone/>
            </a:pPr>
            <a:r>
              <a:rPr lang="en-US" sz="3000" dirty="0" smtClean="0">
                <a:solidFill>
                  <a:srgbClr val="000000"/>
                </a:solidFill>
              </a:rPr>
              <a:t>______________________________________</a:t>
            </a:r>
          </a:p>
          <a:p>
            <a:r>
              <a:rPr lang="en-US" sz="3000" dirty="0" smtClean="0">
                <a:solidFill>
                  <a:srgbClr val="000000"/>
                </a:solidFill>
              </a:rPr>
              <a:t>Radiation transfers TE through solids, liquid, and gases.</a:t>
            </a:r>
            <a:endParaRPr lang="en-US" sz="3000" dirty="0">
              <a:solidFill>
                <a:srgbClr val="000000"/>
              </a:solidFill>
            </a:endParaRPr>
          </a:p>
        </p:txBody>
      </p:sp>
    </p:spTree>
    <p:extLst>
      <p:ext uri="{BB962C8B-B14F-4D97-AF65-F5344CB8AC3E}">
        <p14:creationId xmlns:p14="http://schemas.microsoft.com/office/powerpoint/2010/main" val="8673838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edg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edg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70712"/>
            <a:ext cx="7024744" cy="761859"/>
          </a:xfrm>
        </p:spPr>
        <p:txBody>
          <a:bodyPr/>
          <a:lstStyle/>
          <a:p>
            <a:r>
              <a:rPr lang="en-US" dirty="0" smtClean="0">
                <a:solidFill>
                  <a:srgbClr val="66FFCC"/>
                </a:solidFill>
              </a:rPr>
              <a:t>Conduction</a:t>
            </a:r>
            <a:endParaRPr lang="en-US" dirty="0">
              <a:solidFill>
                <a:srgbClr val="66FFCC"/>
              </a:solidFill>
            </a:endParaRPr>
          </a:p>
        </p:txBody>
      </p:sp>
      <p:sp>
        <p:nvSpPr>
          <p:cNvPr id="3" name="Content Placeholder 2"/>
          <p:cNvSpPr>
            <a:spLocks noGrp="1"/>
          </p:cNvSpPr>
          <p:nvPr>
            <p:ph idx="1"/>
          </p:nvPr>
        </p:nvSpPr>
        <p:spPr>
          <a:xfrm>
            <a:off x="694607" y="1604182"/>
            <a:ext cx="7799439" cy="4824728"/>
          </a:xfrm>
        </p:spPr>
        <p:txBody>
          <a:bodyPr>
            <a:noAutofit/>
          </a:bodyPr>
          <a:lstStyle/>
          <a:p>
            <a:r>
              <a:rPr lang="en-US" sz="3000" dirty="0" smtClean="0">
                <a:solidFill>
                  <a:srgbClr val="000000"/>
                </a:solidFill>
              </a:rPr>
              <a:t>The transfer of TE between materials by ______________________________________</a:t>
            </a:r>
          </a:p>
          <a:p>
            <a:r>
              <a:rPr lang="en-US" sz="3000" dirty="0" smtClean="0">
                <a:solidFill>
                  <a:srgbClr val="000000"/>
                </a:solidFill>
              </a:rPr>
              <a:t>The </a:t>
            </a:r>
            <a:r>
              <a:rPr lang="en-US" sz="3000" dirty="0" smtClean="0">
                <a:solidFill>
                  <a:srgbClr val="000000"/>
                </a:solidFill>
              </a:rPr>
              <a:t>lemonade has a lower temp than the air</a:t>
            </a:r>
          </a:p>
          <a:p>
            <a:pPr lvl="1"/>
            <a:r>
              <a:rPr lang="en-US" sz="3000" dirty="0" smtClean="0">
                <a:solidFill>
                  <a:srgbClr val="000000"/>
                </a:solidFill>
              </a:rPr>
              <a:t>___________________________________</a:t>
            </a:r>
          </a:p>
          <a:p>
            <a:pPr lvl="1"/>
            <a:r>
              <a:rPr lang="en-US" sz="3000" dirty="0" smtClean="0">
                <a:solidFill>
                  <a:srgbClr val="000000"/>
                </a:solidFill>
              </a:rPr>
              <a:t>When particles with different KE collide, the particles with __________</a:t>
            </a:r>
          </a:p>
          <a:p>
            <a:pPr marL="365760" lvl="1" indent="0">
              <a:buNone/>
            </a:pPr>
            <a:r>
              <a:rPr lang="en-US" sz="3000" dirty="0" smtClean="0">
                <a:solidFill>
                  <a:srgbClr val="000000"/>
                </a:solidFill>
              </a:rPr>
              <a:t>______________________________________to particles with lower KE</a:t>
            </a:r>
          </a:p>
        </p:txBody>
      </p:sp>
      <p:pic>
        <p:nvPicPr>
          <p:cNvPr id="4" name="Picture 3"/>
          <p:cNvPicPr>
            <a:picLocks noChangeAspect="1"/>
          </p:cNvPicPr>
          <p:nvPr/>
        </p:nvPicPr>
        <p:blipFill>
          <a:blip r:embed="rId2"/>
          <a:stretch>
            <a:fillRect/>
          </a:stretch>
        </p:blipFill>
        <p:spPr>
          <a:xfrm>
            <a:off x="5288060" y="171611"/>
            <a:ext cx="2558163" cy="1432571"/>
          </a:xfrm>
          <a:prstGeom prst="rect">
            <a:avLst/>
          </a:prstGeom>
        </p:spPr>
      </p:pic>
    </p:spTree>
    <p:extLst>
      <p:ext uri="{BB962C8B-B14F-4D97-AF65-F5344CB8AC3E}">
        <p14:creationId xmlns:p14="http://schemas.microsoft.com/office/powerpoint/2010/main" val="1548611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21600000">
                                      <p:cBhvr>
                                        <p:cTn id="14" dur="2000" fill="hold"/>
                                        <p:tgtEl>
                                          <p:spTgt spid="3">
                                            <p:txEl>
                                              <p:pRg st="1" end="1"/>
                                            </p:txEl>
                                          </p:spTgt>
                                        </p:tgtEl>
                                        <p:attrNameLst>
                                          <p:attrName>r</p:attrName>
                                        </p:attrNameLst>
                                      </p:cBhvr>
                                    </p:animRot>
                                  </p:childTnLst>
                                </p:cTn>
                              </p:par>
                              <p:par>
                                <p:cTn id="15" presetID="8" presetClass="emph" presetSubtype="0" fill="hold" nodeType="withEffect">
                                  <p:stCondLst>
                                    <p:cond delay="0"/>
                                  </p:stCondLst>
                                  <p:childTnLst>
                                    <p:animRot by="21600000">
                                      <p:cBhvr>
                                        <p:cTn id="16" dur="2000" fill="hold"/>
                                        <p:tgtEl>
                                          <p:spTgt spid="3">
                                            <p:txEl>
                                              <p:pRg st="2" end="2"/>
                                            </p:txEl>
                                          </p:spTgt>
                                        </p:tgtEl>
                                        <p:attrNameLst>
                                          <p:attrName>r</p:attrName>
                                        </p:attrNameLst>
                                      </p:cBhvr>
                                    </p:animRot>
                                  </p:childTnLst>
                                </p:cTn>
                              </p:par>
                              <p:par>
                                <p:cTn id="17" presetID="8" presetClass="emph" presetSubtype="0" fill="hold" nodeType="withEffect">
                                  <p:stCondLst>
                                    <p:cond delay="0"/>
                                  </p:stCondLst>
                                  <p:childTnLst>
                                    <p:animRot by="21600000">
                                      <p:cBhvr>
                                        <p:cTn id="18" dur="2000" fill="hold"/>
                                        <p:tgtEl>
                                          <p:spTgt spid="3">
                                            <p:txEl>
                                              <p:pRg st="3" end="3"/>
                                            </p:txEl>
                                          </p:spTgt>
                                        </p:tgtEl>
                                        <p:attrNameLst>
                                          <p:attrName>r</p:attrName>
                                        </p:attrNameLst>
                                      </p:cBhvr>
                                    </p:animRot>
                                  </p:childTnLst>
                                </p:cTn>
                              </p:par>
                              <p:par>
                                <p:cTn id="19" presetID="8" presetClass="emph" presetSubtype="0" fill="hold" nodeType="withEffect">
                                  <p:stCondLst>
                                    <p:cond delay="0"/>
                                  </p:stCondLst>
                                  <p:childTnLst>
                                    <p:animRot by="21600000">
                                      <p:cBhvr>
                                        <p:cTn id="20" dur="2000" fill="hold"/>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66FFCC"/>
                </a:solidFill>
              </a:rPr>
              <a:t>Lesson One: Thermal Energy, Temperature, and Heat</a:t>
            </a:r>
            <a:endParaRPr lang="en-US" dirty="0">
              <a:solidFill>
                <a:srgbClr val="66FFCC"/>
              </a:solidFill>
            </a:endParaRPr>
          </a:p>
        </p:txBody>
      </p:sp>
      <p:sp>
        <p:nvSpPr>
          <p:cNvPr id="3" name="Text Placeholder 2"/>
          <p:cNvSpPr>
            <a:spLocks noGrp="1"/>
          </p:cNvSpPr>
          <p:nvPr>
            <p:ph type="body" idx="1"/>
          </p:nvPr>
        </p:nvSpPr>
        <p:spPr/>
        <p:txBody>
          <a:bodyPr>
            <a:normAutofit/>
          </a:bodyPr>
          <a:lstStyle/>
          <a:p>
            <a:r>
              <a:rPr lang="en-US" sz="2400" dirty="0" smtClean="0"/>
              <a:t>Vocabulary words: </a:t>
            </a:r>
          </a:p>
          <a:p>
            <a:r>
              <a:rPr lang="en-US" sz="2400" dirty="0"/>
              <a:t>	</a:t>
            </a:r>
            <a:r>
              <a:rPr lang="en-US" sz="2400" dirty="0" smtClean="0"/>
              <a:t>thermal energy, temperature, heat</a:t>
            </a:r>
            <a:endParaRPr lang="en-US" sz="2400" dirty="0"/>
          </a:p>
        </p:txBody>
      </p:sp>
    </p:spTree>
    <p:extLst>
      <p:ext uri="{BB962C8B-B14F-4D97-AF65-F5344CB8AC3E}">
        <p14:creationId xmlns:p14="http://schemas.microsoft.com/office/powerpoint/2010/main" val="2019454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3836" y="1190540"/>
            <a:ext cx="7521598" cy="4980420"/>
          </a:xfrm>
        </p:spPr>
        <p:txBody>
          <a:bodyPr>
            <a:normAutofit/>
          </a:bodyPr>
          <a:lstStyle/>
          <a:p>
            <a:r>
              <a:rPr lang="en-US" sz="3000" dirty="0" smtClean="0">
                <a:solidFill>
                  <a:srgbClr val="000000"/>
                </a:solidFill>
              </a:rPr>
              <a:t>Particles of the air collide with and transfer KE _______________________</a:t>
            </a:r>
          </a:p>
          <a:p>
            <a:pPr marL="68580" indent="0">
              <a:buNone/>
            </a:pPr>
            <a:r>
              <a:rPr lang="en-US" sz="3000" dirty="0" smtClean="0">
                <a:solidFill>
                  <a:srgbClr val="000000"/>
                </a:solidFill>
              </a:rPr>
              <a:t>______________________________________________________________________</a:t>
            </a:r>
          </a:p>
          <a:p>
            <a:r>
              <a:rPr lang="en-US" sz="3000" dirty="0" smtClean="0">
                <a:solidFill>
                  <a:srgbClr val="000000"/>
                </a:solidFill>
              </a:rPr>
              <a:t>Result= _____________________________</a:t>
            </a:r>
          </a:p>
          <a:p>
            <a:pPr marL="68580" indent="0">
              <a:buNone/>
            </a:pPr>
            <a:r>
              <a:rPr lang="en-US" sz="3000" dirty="0" smtClean="0">
                <a:solidFill>
                  <a:srgbClr val="000000"/>
                </a:solidFill>
              </a:rPr>
              <a:t>_________________________</a:t>
            </a:r>
          </a:p>
          <a:p>
            <a:pPr lvl="1"/>
            <a:r>
              <a:rPr lang="en-US" sz="3000" dirty="0" smtClean="0">
                <a:solidFill>
                  <a:srgbClr val="000000"/>
                </a:solidFill>
              </a:rPr>
              <a:t>_______&amp; ______ is transferred</a:t>
            </a:r>
          </a:p>
          <a:p>
            <a:r>
              <a:rPr lang="en-US" sz="3000" dirty="0" smtClean="0">
                <a:solidFill>
                  <a:srgbClr val="000000"/>
                </a:solidFill>
              </a:rPr>
              <a:t>Conduction continues until the TE of all particles in contact is ____________</a:t>
            </a:r>
            <a:endParaRPr lang="en-US" sz="3000" dirty="0">
              <a:solidFill>
                <a:srgbClr val="000000"/>
              </a:solidFill>
            </a:endParaRPr>
          </a:p>
        </p:txBody>
      </p:sp>
    </p:spTree>
    <p:extLst>
      <p:ext uri="{BB962C8B-B14F-4D97-AF65-F5344CB8AC3E}">
        <p14:creationId xmlns:p14="http://schemas.microsoft.com/office/powerpoint/2010/main" val="23884511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3">
                                            <p:txEl>
                                              <p:pRg st="1" end="1"/>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21600000">
                                      <p:cBhvr>
                                        <p:cTn id="14" dur="2000" fill="hold"/>
                                        <p:tgtEl>
                                          <p:spTgt spid="3">
                                            <p:txEl>
                                              <p:pRg st="2" end="2"/>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21600000">
                                      <p:cBhvr>
                                        <p:cTn id="18" dur="2000" fill="hold"/>
                                        <p:tgtEl>
                                          <p:spTgt spid="3">
                                            <p:txEl>
                                              <p:pRg st="3" end="3"/>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nodeType="clickEffect">
                                  <p:stCondLst>
                                    <p:cond delay="0"/>
                                  </p:stCondLst>
                                  <p:childTnLst>
                                    <p:animRot by="21600000">
                                      <p:cBhvr>
                                        <p:cTn id="22" dur="2000" fill="hold"/>
                                        <p:tgtEl>
                                          <p:spTgt spid="3">
                                            <p:txEl>
                                              <p:pRg st="4" end="4"/>
                                            </p:txEl>
                                          </p:spTgt>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nodeType="clickEffect">
                                  <p:stCondLst>
                                    <p:cond delay="0"/>
                                  </p:stCondLst>
                                  <p:childTnLst>
                                    <p:animRot by="21600000">
                                      <p:cBhvr>
                                        <p:cTn id="26" dur="2000" fill="hold"/>
                                        <p:tgtEl>
                                          <p:spTgt spid="3">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6164"/>
            <a:ext cx="7024744" cy="1143000"/>
          </a:xfrm>
        </p:spPr>
        <p:txBody>
          <a:bodyPr>
            <a:normAutofit/>
          </a:bodyPr>
          <a:lstStyle/>
          <a:p>
            <a:r>
              <a:rPr lang="en-US" dirty="0" smtClean="0">
                <a:solidFill>
                  <a:srgbClr val="66FFCC"/>
                </a:solidFill>
              </a:rPr>
              <a:t>Thermal Conductor</a:t>
            </a:r>
            <a:endParaRPr lang="en-US" dirty="0">
              <a:solidFill>
                <a:srgbClr val="66FFCC"/>
              </a:solidFill>
            </a:endParaRPr>
          </a:p>
        </p:txBody>
      </p:sp>
      <p:sp>
        <p:nvSpPr>
          <p:cNvPr id="3" name="Content Placeholder 2"/>
          <p:cNvSpPr>
            <a:spLocks noGrp="1"/>
          </p:cNvSpPr>
          <p:nvPr>
            <p:ph idx="1"/>
          </p:nvPr>
        </p:nvSpPr>
        <p:spPr>
          <a:xfrm>
            <a:off x="714453" y="1765966"/>
            <a:ext cx="7620825" cy="4504205"/>
          </a:xfrm>
        </p:spPr>
        <p:txBody>
          <a:bodyPr>
            <a:noAutofit/>
          </a:bodyPr>
          <a:lstStyle/>
          <a:p>
            <a:r>
              <a:rPr lang="en-US" sz="3000" dirty="0" smtClean="0">
                <a:solidFill>
                  <a:schemeClr val="accent1"/>
                </a:solidFill>
              </a:rPr>
              <a:t>Conductor: _________________________</a:t>
            </a:r>
          </a:p>
          <a:p>
            <a:pPr marL="68580" indent="0">
              <a:buNone/>
            </a:pPr>
            <a:r>
              <a:rPr lang="en-US" sz="3000" dirty="0" smtClean="0">
                <a:solidFill>
                  <a:schemeClr val="accent1"/>
                </a:solidFill>
              </a:rPr>
              <a:t>______________________________________</a:t>
            </a:r>
          </a:p>
          <a:p>
            <a:pPr lvl="1"/>
            <a:r>
              <a:rPr lang="en-US" sz="3000" dirty="0" smtClean="0">
                <a:solidFill>
                  <a:schemeClr val="accent1"/>
                </a:solidFill>
              </a:rPr>
              <a:t>Have electrons that move easily</a:t>
            </a:r>
          </a:p>
          <a:p>
            <a:pPr lvl="1"/>
            <a:r>
              <a:rPr lang="en-US" sz="3000" dirty="0" smtClean="0">
                <a:solidFill>
                  <a:schemeClr val="accent1"/>
                </a:solidFill>
              </a:rPr>
              <a:t>Electrons transfer KE when they collide with other electrons and atoms (like an arcade game)</a:t>
            </a:r>
          </a:p>
          <a:p>
            <a:pPr lvl="1"/>
            <a:r>
              <a:rPr lang="en-US" sz="3000" dirty="0" smtClean="0">
                <a:solidFill>
                  <a:schemeClr val="accent1"/>
                </a:solidFill>
              </a:rPr>
              <a:t>___________ are better thermal conductors than nonmetals</a:t>
            </a:r>
            <a:endParaRPr lang="en-US" sz="3000" dirty="0">
              <a:solidFill>
                <a:schemeClr val="accent1"/>
              </a:solidFill>
            </a:endParaRPr>
          </a:p>
        </p:txBody>
      </p:sp>
    </p:spTree>
    <p:extLst>
      <p:ext uri="{BB962C8B-B14F-4D97-AF65-F5344CB8AC3E}">
        <p14:creationId xmlns:p14="http://schemas.microsoft.com/office/powerpoint/2010/main" val="30150666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00"/>
                                        <p:tgtEl>
                                          <p:spTgt spid="3">
                                            <p:txEl>
                                              <p:pRg st="1" end="1"/>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wipe(down)">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wipe(down)">
                                      <p:cBhvr>
                                        <p:cTn id="3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6164"/>
            <a:ext cx="7024744" cy="1143000"/>
          </a:xfrm>
        </p:spPr>
        <p:txBody>
          <a:bodyPr/>
          <a:lstStyle/>
          <a:p>
            <a:r>
              <a:rPr lang="en-US" dirty="0" smtClean="0">
                <a:solidFill>
                  <a:srgbClr val="66FFCC"/>
                </a:solidFill>
              </a:rPr>
              <a:t>Thermal Insulator</a:t>
            </a:r>
            <a:endParaRPr lang="en-US" dirty="0">
              <a:solidFill>
                <a:srgbClr val="66FFCC"/>
              </a:solidFill>
            </a:endParaRPr>
          </a:p>
        </p:txBody>
      </p:sp>
      <p:sp>
        <p:nvSpPr>
          <p:cNvPr id="3" name="Content Placeholder 2"/>
          <p:cNvSpPr>
            <a:spLocks noGrp="1"/>
          </p:cNvSpPr>
          <p:nvPr>
            <p:ph idx="1"/>
          </p:nvPr>
        </p:nvSpPr>
        <p:spPr>
          <a:xfrm>
            <a:off x="773990" y="1599164"/>
            <a:ext cx="7600981" cy="4770219"/>
          </a:xfrm>
        </p:spPr>
        <p:txBody>
          <a:bodyPr>
            <a:noAutofit/>
          </a:bodyPr>
          <a:lstStyle/>
          <a:p>
            <a:r>
              <a:rPr lang="en-US" sz="3000" dirty="0" smtClean="0">
                <a:solidFill>
                  <a:schemeClr val="accent1"/>
                </a:solidFill>
              </a:rPr>
              <a:t>Insulator: ____________________________</a:t>
            </a:r>
          </a:p>
          <a:p>
            <a:pPr marL="68580" indent="0">
              <a:buNone/>
            </a:pPr>
            <a:r>
              <a:rPr lang="en-US" sz="3000" dirty="0" smtClean="0">
                <a:solidFill>
                  <a:schemeClr val="accent1"/>
                </a:solidFill>
              </a:rPr>
              <a:t>______________________________________</a:t>
            </a:r>
          </a:p>
          <a:p>
            <a:r>
              <a:rPr lang="en-US" sz="3000" dirty="0" smtClean="0">
                <a:solidFill>
                  <a:schemeClr val="accent1"/>
                </a:solidFill>
              </a:rPr>
              <a:t>The electrons in the atoms do not move easily</a:t>
            </a:r>
          </a:p>
          <a:p>
            <a:r>
              <a:rPr lang="en-US" sz="3000" dirty="0" smtClean="0">
                <a:solidFill>
                  <a:schemeClr val="accent1"/>
                </a:solidFill>
              </a:rPr>
              <a:t>Do not transfer TE easily</a:t>
            </a:r>
          </a:p>
          <a:p>
            <a:pPr lvl="1"/>
            <a:r>
              <a:rPr lang="en-US" sz="3000" dirty="0" smtClean="0">
                <a:solidFill>
                  <a:schemeClr val="accent1"/>
                </a:solidFill>
              </a:rPr>
              <a:t>Fewer collisions occur between electrons and atoms</a:t>
            </a:r>
          </a:p>
          <a:p>
            <a:r>
              <a:rPr lang="en-US" sz="3000" dirty="0" smtClean="0">
                <a:solidFill>
                  <a:schemeClr val="accent1"/>
                </a:solidFill>
              </a:rPr>
              <a:t>__________________ on the seatbelt is a good insulator</a:t>
            </a:r>
            <a:endParaRPr lang="en-US" sz="3000" dirty="0">
              <a:solidFill>
                <a:schemeClr val="accent1"/>
              </a:solidFill>
            </a:endParaRPr>
          </a:p>
        </p:txBody>
      </p:sp>
    </p:spTree>
    <p:extLst>
      <p:ext uri="{BB962C8B-B14F-4D97-AF65-F5344CB8AC3E}">
        <p14:creationId xmlns:p14="http://schemas.microsoft.com/office/powerpoint/2010/main" val="36178668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par>
                                <p:cTn id="31" presetID="53" presetClass="entr" presetSubtype="16"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6164"/>
            <a:ext cx="7024744" cy="1143000"/>
          </a:xfrm>
        </p:spPr>
        <p:txBody>
          <a:bodyPr/>
          <a:lstStyle/>
          <a:p>
            <a:r>
              <a:rPr lang="en-US" dirty="0" smtClean="0">
                <a:solidFill>
                  <a:srgbClr val="66FFCC"/>
                </a:solidFill>
              </a:rPr>
              <a:t>Specific Heat</a:t>
            </a:r>
            <a:endParaRPr lang="en-US" dirty="0">
              <a:solidFill>
                <a:srgbClr val="66FFCC"/>
              </a:solidFill>
            </a:endParaRPr>
          </a:p>
        </p:txBody>
      </p:sp>
      <p:sp>
        <p:nvSpPr>
          <p:cNvPr id="3" name="Content Placeholder 2"/>
          <p:cNvSpPr>
            <a:spLocks noGrp="1"/>
          </p:cNvSpPr>
          <p:nvPr>
            <p:ph idx="1"/>
          </p:nvPr>
        </p:nvSpPr>
        <p:spPr>
          <a:xfrm>
            <a:off x="734298" y="1599164"/>
            <a:ext cx="7561290" cy="4571796"/>
          </a:xfrm>
        </p:spPr>
        <p:txBody>
          <a:bodyPr>
            <a:noAutofit/>
          </a:bodyPr>
          <a:lstStyle/>
          <a:p>
            <a:r>
              <a:rPr lang="en-US" sz="3000" dirty="0" smtClean="0">
                <a:solidFill>
                  <a:srgbClr val="000000"/>
                </a:solidFill>
              </a:rPr>
              <a:t>The _______________________________</a:t>
            </a:r>
          </a:p>
          <a:p>
            <a:pPr marL="68580" indent="0">
              <a:buNone/>
            </a:pPr>
            <a:r>
              <a:rPr lang="en-US" sz="3000" dirty="0" smtClean="0">
                <a:solidFill>
                  <a:srgbClr val="000000"/>
                </a:solidFill>
              </a:rPr>
              <a:t>___________________________of 1 kg of a material by 1 degree Celsius</a:t>
            </a:r>
          </a:p>
          <a:p>
            <a:r>
              <a:rPr lang="en-US" sz="3000" dirty="0" smtClean="0">
                <a:solidFill>
                  <a:srgbClr val="000000"/>
                </a:solidFill>
              </a:rPr>
              <a:t>Every material has specific heat</a:t>
            </a:r>
          </a:p>
          <a:p>
            <a:r>
              <a:rPr lang="en-US" sz="3000" dirty="0" smtClean="0">
                <a:solidFill>
                  <a:srgbClr val="000000"/>
                </a:solidFill>
              </a:rPr>
              <a:t>Low specific heat-___________________</a:t>
            </a:r>
          </a:p>
          <a:p>
            <a:pPr marL="68580" indent="0">
              <a:buNone/>
            </a:pPr>
            <a:r>
              <a:rPr lang="en-US" sz="3000" dirty="0" smtClean="0">
                <a:solidFill>
                  <a:srgbClr val="000000"/>
                </a:solidFill>
              </a:rPr>
              <a:t>______________________________________</a:t>
            </a:r>
          </a:p>
          <a:p>
            <a:r>
              <a:rPr lang="en-US" sz="3000" dirty="0" smtClean="0">
                <a:solidFill>
                  <a:srgbClr val="000000"/>
                </a:solidFill>
              </a:rPr>
              <a:t>High specific heat- __________________</a:t>
            </a:r>
          </a:p>
          <a:p>
            <a:pPr marL="68580" indent="0">
              <a:buNone/>
            </a:pPr>
            <a:r>
              <a:rPr lang="en-US" sz="3000" dirty="0" smtClean="0">
                <a:solidFill>
                  <a:srgbClr val="000000"/>
                </a:solidFill>
              </a:rPr>
              <a:t>______________________________________</a:t>
            </a:r>
            <a:endParaRPr lang="en-US" sz="3000" dirty="0">
              <a:solidFill>
                <a:srgbClr val="000000"/>
              </a:solidFill>
            </a:endParaRPr>
          </a:p>
        </p:txBody>
      </p:sp>
    </p:spTree>
    <p:extLst>
      <p:ext uri="{BB962C8B-B14F-4D97-AF65-F5344CB8AC3E}">
        <p14:creationId xmlns:p14="http://schemas.microsoft.com/office/powerpoint/2010/main" val="4625963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66FFCC"/>
                </a:solidFill>
              </a:rPr>
              <a:t>Specific Heat of Thermal Conductors &amp; Insulators</a:t>
            </a:r>
            <a:endParaRPr lang="en-US" dirty="0">
              <a:solidFill>
                <a:srgbClr val="66FFCC"/>
              </a:solidFill>
            </a:endParaRPr>
          </a:p>
        </p:txBody>
      </p:sp>
      <p:sp>
        <p:nvSpPr>
          <p:cNvPr id="3" name="Content Placeholder 2"/>
          <p:cNvSpPr>
            <a:spLocks noGrp="1"/>
          </p:cNvSpPr>
          <p:nvPr>
            <p:ph idx="1"/>
          </p:nvPr>
        </p:nvSpPr>
        <p:spPr>
          <a:xfrm>
            <a:off x="1043490" y="2323652"/>
            <a:ext cx="7252098" cy="3508977"/>
          </a:xfrm>
        </p:spPr>
        <p:txBody>
          <a:bodyPr>
            <a:normAutofit/>
          </a:bodyPr>
          <a:lstStyle/>
          <a:p>
            <a:r>
              <a:rPr lang="en-US" sz="3000" dirty="0" smtClean="0">
                <a:solidFill>
                  <a:schemeClr val="accent1"/>
                </a:solidFill>
              </a:rPr>
              <a:t>Conductors: _______ specific heat</a:t>
            </a:r>
          </a:p>
          <a:p>
            <a:r>
              <a:rPr lang="en-US" sz="3000" dirty="0" smtClean="0">
                <a:solidFill>
                  <a:schemeClr val="accent1"/>
                </a:solidFill>
              </a:rPr>
              <a:t>Insulators: _________ specific heat</a:t>
            </a:r>
          </a:p>
          <a:p>
            <a:r>
              <a:rPr lang="en-US" sz="3000" dirty="0" smtClean="0">
                <a:solidFill>
                  <a:schemeClr val="accent1"/>
                </a:solidFill>
              </a:rPr>
              <a:t>Takes ______ TE to increase the buckle’s temp than it takes to increase the temp of the cloth by the same amount</a:t>
            </a:r>
            <a:endParaRPr lang="en-US" sz="3000" dirty="0">
              <a:solidFill>
                <a:schemeClr val="accent1"/>
              </a:solidFill>
            </a:endParaRPr>
          </a:p>
        </p:txBody>
      </p:sp>
    </p:spTree>
    <p:extLst>
      <p:ext uri="{BB962C8B-B14F-4D97-AF65-F5344CB8AC3E}">
        <p14:creationId xmlns:p14="http://schemas.microsoft.com/office/powerpoint/2010/main" val="25819446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50660"/>
            <a:ext cx="7024744" cy="1143000"/>
          </a:xfrm>
        </p:spPr>
        <p:txBody>
          <a:bodyPr/>
          <a:lstStyle/>
          <a:p>
            <a:r>
              <a:rPr lang="en-US" dirty="0" smtClean="0">
                <a:solidFill>
                  <a:srgbClr val="66FFCC"/>
                </a:solidFill>
              </a:rPr>
              <a:t>Water</a:t>
            </a:r>
            <a:endParaRPr lang="en-US" dirty="0">
              <a:solidFill>
                <a:srgbClr val="66FFCC"/>
              </a:solidFill>
            </a:endParaRPr>
          </a:p>
        </p:txBody>
      </p:sp>
      <p:sp>
        <p:nvSpPr>
          <p:cNvPr id="3" name="Content Placeholder 2"/>
          <p:cNvSpPr>
            <a:spLocks noGrp="1"/>
          </p:cNvSpPr>
          <p:nvPr>
            <p:ph idx="1"/>
          </p:nvPr>
        </p:nvSpPr>
        <p:spPr>
          <a:xfrm>
            <a:off x="754144" y="2004074"/>
            <a:ext cx="7481906" cy="4027990"/>
          </a:xfrm>
        </p:spPr>
        <p:txBody>
          <a:bodyPr>
            <a:noAutofit/>
          </a:bodyPr>
          <a:lstStyle/>
          <a:p>
            <a:r>
              <a:rPr lang="en-US" sz="3000" dirty="0" smtClean="0">
                <a:solidFill>
                  <a:schemeClr val="accent1"/>
                </a:solidFill>
              </a:rPr>
              <a:t>Specific heat is ________</a:t>
            </a:r>
          </a:p>
          <a:p>
            <a:pPr lvl="1"/>
            <a:r>
              <a:rPr lang="en-US" sz="3000" dirty="0" smtClean="0">
                <a:solidFill>
                  <a:schemeClr val="accent1"/>
                </a:solidFill>
              </a:rPr>
              <a:t>Takes a large amount of energy to increase the temperature of water</a:t>
            </a:r>
          </a:p>
          <a:p>
            <a:r>
              <a:rPr lang="en-US" sz="3000" dirty="0" smtClean="0">
                <a:solidFill>
                  <a:schemeClr val="accent1"/>
                </a:solidFill>
              </a:rPr>
              <a:t>Prevents ______________</a:t>
            </a:r>
          </a:p>
          <a:p>
            <a:r>
              <a:rPr lang="en-US" sz="3000" dirty="0" smtClean="0">
                <a:solidFill>
                  <a:schemeClr val="accent1"/>
                </a:solidFill>
              </a:rPr>
              <a:t>Pools, lakes, and oceans stay _______ in the summer</a:t>
            </a:r>
          </a:p>
          <a:p>
            <a:r>
              <a:rPr lang="en-US" sz="3000" dirty="0" smtClean="0">
                <a:solidFill>
                  <a:schemeClr val="accent1"/>
                </a:solidFill>
              </a:rPr>
              <a:t>Is ideal for cooling engines and machinery</a:t>
            </a:r>
            <a:endParaRPr lang="en-US" sz="3000" dirty="0">
              <a:solidFill>
                <a:schemeClr val="accent1"/>
              </a:solidFill>
            </a:endParaRPr>
          </a:p>
        </p:txBody>
      </p:sp>
    </p:spTree>
    <p:extLst>
      <p:ext uri="{BB962C8B-B14F-4D97-AF65-F5344CB8AC3E}">
        <p14:creationId xmlns:p14="http://schemas.microsoft.com/office/powerpoint/2010/main" val="255844638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30817"/>
            <a:ext cx="7024744" cy="1143000"/>
          </a:xfrm>
        </p:spPr>
        <p:txBody>
          <a:bodyPr/>
          <a:lstStyle/>
          <a:p>
            <a:r>
              <a:rPr lang="en-US" dirty="0" smtClean="0">
                <a:solidFill>
                  <a:srgbClr val="66FFCC"/>
                </a:solidFill>
              </a:rPr>
              <a:t>Thermal contraction</a:t>
            </a:r>
            <a:endParaRPr lang="en-US" dirty="0">
              <a:solidFill>
                <a:srgbClr val="66FFCC"/>
              </a:solidFill>
            </a:endParaRPr>
          </a:p>
        </p:txBody>
      </p:sp>
      <p:sp>
        <p:nvSpPr>
          <p:cNvPr id="3" name="Content Placeholder 2"/>
          <p:cNvSpPr>
            <a:spLocks noGrp="1"/>
          </p:cNvSpPr>
          <p:nvPr>
            <p:ph idx="1"/>
          </p:nvPr>
        </p:nvSpPr>
        <p:spPr>
          <a:xfrm>
            <a:off x="773990" y="1773818"/>
            <a:ext cx="7600981" cy="4555880"/>
          </a:xfrm>
        </p:spPr>
        <p:txBody>
          <a:bodyPr>
            <a:normAutofit lnSpcReduction="10000"/>
          </a:bodyPr>
          <a:lstStyle/>
          <a:p>
            <a:r>
              <a:rPr lang="en-US" sz="3000" dirty="0" smtClean="0">
                <a:solidFill>
                  <a:schemeClr val="accent1"/>
                </a:solidFill>
              </a:rPr>
              <a:t>_______________________________________________________________________________________________________________</a:t>
            </a:r>
          </a:p>
          <a:p>
            <a:r>
              <a:rPr lang="en-US" sz="3000" dirty="0" smtClean="0">
                <a:solidFill>
                  <a:schemeClr val="accent1"/>
                </a:solidFill>
              </a:rPr>
              <a:t>TE transfers from the particles inside the balloon to balloon material to the cold air</a:t>
            </a:r>
          </a:p>
          <a:p>
            <a:r>
              <a:rPr lang="en-US" sz="3000" dirty="0" smtClean="0">
                <a:solidFill>
                  <a:schemeClr val="accent1"/>
                </a:solidFill>
              </a:rPr>
              <a:t>Air inside the balloon ___________(___)</a:t>
            </a:r>
          </a:p>
          <a:p>
            <a:r>
              <a:rPr lang="en-US" sz="3000" dirty="0" smtClean="0">
                <a:solidFill>
                  <a:schemeClr val="accent1"/>
                </a:solidFill>
              </a:rPr>
              <a:t>Particles slow down and get closer</a:t>
            </a:r>
          </a:p>
          <a:p>
            <a:r>
              <a:rPr lang="en-US" sz="3000" dirty="0" smtClean="0">
                <a:solidFill>
                  <a:schemeClr val="accent1"/>
                </a:solidFill>
              </a:rPr>
              <a:t>___________of balloon _______________</a:t>
            </a:r>
          </a:p>
        </p:txBody>
      </p:sp>
    </p:spTree>
    <p:extLst>
      <p:ext uri="{BB962C8B-B14F-4D97-AF65-F5344CB8AC3E}">
        <p14:creationId xmlns:p14="http://schemas.microsoft.com/office/powerpoint/2010/main" val="299839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800" decel="100000"/>
                                        <p:tgtEl>
                                          <p:spTgt spid="3">
                                            <p:txEl>
                                              <p:pRg st="1" end="1"/>
                                            </p:txEl>
                                          </p:spTgt>
                                        </p:tgtEl>
                                      </p:cBhvr>
                                    </p:animEffect>
                                    <p:anim calcmode="lin" valueType="num">
                                      <p:cBhvr>
                                        <p:cTn id="18"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800" decel="100000"/>
                                        <p:tgtEl>
                                          <p:spTgt spid="3">
                                            <p:txEl>
                                              <p:pRg st="2" end="2"/>
                                            </p:txEl>
                                          </p:spTgt>
                                        </p:tgtEl>
                                      </p:cBhvr>
                                    </p:animEffect>
                                    <p:anim calcmode="lin" valueType="num">
                                      <p:cBhvr>
                                        <p:cTn id="2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800" decel="100000"/>
                                        <p:tgtEl>
                                          <p:spTgt spid="3">
                                            <p:txEl>
                                              <p:pRg st="3" end="3"/>
                                            </p:txEl>
                                          </p:spTgt>
                                        </p:tgtEl>
                                      </p:cBhvr>
                                    </p:animEffect>
                                    <p:anim calcmode="lin" valueType="num">
                                      <p:cBhvr>
                                        <p:cTn id="38"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800" decel="100000"/>
                                        <p:tgtEl>
                                          <p:spTgt spid="3">
                                            <p:txEl>
                                              <p:pRg st="4" end="4"/>
                                            </p:txEl>
                                          </p:spTgt>
                                        </p:tgtEl>
                                      </p:cBhvr>
                                    </p:animEffect>
                                    <p:anim calcmode="lin" valueType="num">
                                      <p:cBhvr>
                                        <p:cTn id="48"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35742"/>
            <a:ext cx="7024744" cy="761860"/>
          </a:xfrm>
        </p:spPr>
        <p:txBody>
          <a:bodyPr/>
          <a:lstStyle/>
          <a:p>
            <a:r>
              <a:rPr lang="en-US" dirty="0" smtClean="0">
                <a:solidFill>
                  <a:srgbClr val="66FFCC"/>
                </a:solidFill>
              </a:rPr>
              <a:t>Thermal expansion</a:t>
            </a:r>
            <a:endParaRPr lang="en-US" dirty="0">
              <a:solidFill>
                <a:srgbClr val="66FFCC"/>
              </a:solidFill>
            </a:endParaRPr>
          </a:p>
        </p:txBody>
      </p:sp>
      <p:sp>
        <p:nvSpPr>
          <p:cNvPr id="3" name="Content Placeholder 2"/>
          <p:cNvSpPr>
            <a:spLocks noGrp="1"/>
          </p:cNvSpPr>
          <p:nvPr>
            <p:ph idx="1"/>
          </p:nvPr>
        </p:nvSpPr>
        <p:spPr>
          <a:xfrm>
            <a:off x="674761" y="1297601"/>
            <a:ext cx="7759747" cy="5091623"/>
          </a:xfrm>
        </p:spPr>
        <p:txBody>
          <a:bodyPr>
            <a:noAutofit/>
          </a:bodyPr>
          <a:lstStyle/>
          <a:p>
            <a:r>
              <a:rPr lang="en-US" sz="3000" dirty="0" smtClean="0">
                <a:solidFill>
                  <a:schemeClr val="accent1"/>
                </a:solidFill>
              </a:rPr>
              <a:t>__________________________________________________________________________________________________________________</a:t>
            </a:r>
          </a:p>
          <a:p>
            <a:r>
              <a:rPr lang="en-US" sz="3000" dirty="0" smtClean="0">
                <a:solidFill>
                  <a:schemeClr val="accent1"/>
                </a:solidFill>
              </a:rPr>
              <a:t>The particles from the hot air of the hair dryer transfers TE to the particles of the air inside the balloon</a:t>
            </a:r>
          </a:p>
          <a:p>
            <a:r>
              <a:rPr lang="en-US" sz="3000" dirty="0" err="1" smtClean="0">
                <a:solidFill>
                  <a:schemeClr val="accent1"/>
                </a:solidFill>
              </a:rPr>
              <a:t>Avg</a:t>
            </a:r>
            <a:r>
              <a:rPr lang="en-US" sz="3000" dirty="0" smtClean="0">
                <a:solidFill>
                  <a:schemeClr val="accent1"/>
                </a:solidFill>
              </a:rPr>
              <a:t> _____ of the particles increases, air ______________increases</a:t>
            </a:r>
          </a:p>
          <a:p>
            <a:r>
              <a:rPr lang="en-US" sz="3000" dirty="0" smtClean="0">
                <a:solidFill>
                  <a:schemeClr val="accent1"/>
                </a:solidFill>
              </a:rPr>
              <a:t>They speed up and spread out</a:t>
            </a:r>
          </a:p>
          <a:p>
            <a:r>
              <a:rPr lang="en-US" sz="3000" dirty="0" smtClean="0">
                <a:solidFill>
                  <a:schemeClr val="accent1"/>
                </a:solidFill>
              </a:rPr>
              <a:t>Increasing the _____________of balloon</a:t>
            </a:r>
            <a:endParaRPr lang="en-US" sz="3000" dirty="0">
              <a:solidFill>
                <a:schemeClr val="accent1"/>
              </a:solidFill>
            </a:endParaRPr>
          </a:p>
        </p:txBody>
      </p:sp>
    </p:spTree>
    <p:extLst>
      <p:ext uri="{BB962C8B-B14F-4D97-AF65-F5344CB8AC3E}">
        <p14:creationId xmlns:p14="http://schemas.microsoft.com/office/powerpoint/2010/main" val="24287581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8" dur="5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4" dur="5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9" presetClass="entr" presetSubtype="1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0" dur="5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9" presetClass="entr" presetSubtype="1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6" dur="5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9"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2" dur="5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3" name="Content Placeholder 2"/>
          <p:cNvSpPr>
            <a:spLocks noGrp="1"/>
          </p:cNvSpPr>
          <p:nvPr>
            <p:ph idx="1"/>
          </p:nvPr>
        </p:nvSpPr>
        <p:spPr/>
        <p:txBody>
          <a:bodyPr/>
          <a:lstStyle/>
          <a:p>
            <a:r>
              <a:rPr lang="en-US" dirty="0" smtClean="0">
                <a:hlinkClick r:id="rId2"/>
              </a:rPr>
              <a:t>https://www.youtube.com/watch?v=h5_s_rOLPBM</a:t>
            </a:r>
            <a:endParaRPr lang="en-US" dirty="0"/>
          </a:p>
        </p:txBody>
      </p:sp>
    </p:spTree>
    <p:extLst>
      <p:ext uri="{BB962C8B-B14F-4D97-AF65-F5344CB8AC3E}">
        <p14:creationId xmlns:p14="http://schemas.microsoft.com/office/powerpoint/2010/main" val="25130431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FFCC"/>
                </a:solidFill>
              </a:rPr>
              <a:t>Expansion and contraction</a:t>
            </a:r>
            <a:endParaRPr lang="en-US" dirty="0">
              <a:solidFill>
                <a:srgbClr val="66FFCC"/>
              </a:solidFill>
            </a:endParaRPr>
          </a:p>
        </p:txBody>
      </p:sp>
      <p:sp>
        <p:nvSpPr>
          <p:cNvPr id="3" name="Content Placeholder 2"/>
          <p:cNvSpPr>
            <a:spLocks noGrp="1"/>
          </p:cNvSpPr>
          <p:nvPr>
            <p:ph idx="1"/>
          </p:nvPr>
        </p:nvSpPr>
        <p:spPr/>
        <p:txBody>
          <a:bodyPr>
            <a:normAutofit/>
          </a:bodyPr>
          <a:lstStyle/>
          <a:p>
            <a:r>
              <a:rPr lang="en-US" sz="3000" dirty="0" smtClean="0">
                <a:solidFill>
                  <a:schemeClr val="accent1"/>
                </a:solidFill>
              </a:rPr>
              <a:t>Most noticeable in ____________</a:t>
            </a:r>
          </a:p>
          <a:p>
            <a:r>
              <a:rPr lang="en-US" sz="3000" dirty="0" smtClean="0">
                <a:solidFill>
                  <a:schemeClr val="accent1"/>
                </a:solidFill>
              </a:rPr>
              <a:t>Less in liquids</a:t>
            </a:r>
          </a:p>
          <a:p>
            <a:r>
              <a:rPr lang="en-US" sz="3000" dirty="0" smtClean="0">
                <a:solidFill>
                  <a:schemeClr val="accent1"/>
                </a:solidFill>
              </a:rPr>
              <a:t>Least in ___________</a:t>
            </a:r>
            <a:endParaRPr lang="en-US" sz="3000" dirty="0">
              <a:solidFill>
                <a:schemeClr val="accent1"/>
              </a:solidFill>
            </a:endParaRPr>
          </a:p>
        </p:txBody>
      </p:sp>
    </p:spTree>
    <p:extLst>
      <p:ext uri="{BB962C8B-B14F-4D97-AF65-F5344CB8AC3E}">
        <p14:creationId xmlns:p14="http://schemas.microsoft.com/office/powerpoint/2010/main" val="2243640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938582"/>
            <a:ext cx="7024744" cy="821387"/>
          </a:xfrm>
        </p:spPr>
        <p:txBody>
          <a:bodyPr/>
          <a:lstStyle/>
          <a:p>
            <a:r>
              <a:rPr lang="en-US" dirty="0" smtClean="0">
                <a:solidFill>
                  <a:srgbClr val="66FFCC"/>
                </a:solidFill>
              </a:rPr>
              <a:t>What is thermal energy?</a:t>
            </a:r>
            <a:endParaRPr lang="en-US" dirty="0">
              <a:solidFill>
                <a:srgbClr val="66FFCC"/>
              </a:solidFill>
            </a:endParaRPr>
          </a:p>
        </p:txBody>
      </p:sp>
      <p:sp>
        <p:nvSpPr>
          <p:cNvPr id="3" name="Content Placeholder 2"/>
          <p:cNvSpPr>
            <a:spLocks noGrp="1"/>
          </p:cNvSpPr>
          <p:nvPr>
            <p:ph idx="1"/>
          </p:nvPr>
        </p:nvSpPr>
        <p:spPr>
          <a:xfrm>
            <a:off x="555685" y="1904862"/>
            <a:ext cx="8037591" cy="4504206"/>
          </a:xfrm>
        </p:spPr>
        <p:txBody>
          <a:bodyPr>
            <a:noAutofit/>
          </a:bodyPr>
          <a:lstStyle/>
          <a:p>
            <a:r>
              <a:rPr lang="en-US" sz="3000" dirty="0" smtClean="0">
                <a:solidFill>
                  <a:schemeClr val="accent6"/>
                </a:solidFill>
              </a:rPr>
              <a:t>Every solid, liquid, and gas is made up of trillions of tiny __________________ that are constantly moving.</a:t>
            </a:r>
          </a:p>
          <a:p>
            <a:pPr lvl="1"/>
            <a:r>
              <a:rPr lang="en-US" sz="3000" dirty="0" smtClean="0">
                <a:solidFill>
                  <a:schemeClr val="accent6"/>
                </a:solidFill>
              </a:rPr>
              <a:t>Book (solid): _________________________ ________________</a:t>
            </a:r>
          </a:p>
          <a:p>
            <a:pPr lvl="1"/>
            <a:r>
              <a:rPr lang="en-US" sz="3000" dirty="0" smtClean="0">
                <a:solidFill>
                  <a:schemeClr val="accent6"/>
                </a:solidFill>
              </a:rPr>
              <a:t>Gas: spread out and move ___________</a:t>
            </a:r>
          </a:p>
          <a:p>
            <a:pPr lvl="2"/>
            <a:r>
              <a:rPr lang="en-US" sz="3000" dirty="0" smtClean="0">
                <a:solidFill>
                  <a:schemeClr val="accent6"/>
                </a:solidFill>
              </a:rPr>
              <a:t>In motion= ______________ energy</a:t>
            </a:r>
            <a:endParaRPr lang="en-US" sz="3000" dirty="0">
              <a:solidFill>
                <a:schemeClr val="accent6"/>
              </a:solidFill>
            </a:endParaRPr>
          </a:p>
        </p:txBody>
      </p:sp>
    </p:spTree>
    <p:extLst>
      <p:ext uri="{BB962C8B-B14F-4D97-AF65-F5344CB8AC3E}">
        <p14:creationId xmlns:p14="http://schemas.microsoft.com/office/powerpoint/2010/main" val="6905303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FFCC"/>
                </a:solidFill>
              </a:rPr>
              <a:t>Sidewalks</a:t>
            </a:r>
            <a:endParaRPr lang="en-US" dirty="0">
              <a:solidFill>
                <a:srgbClr val="66FFCC"/>
              </a:solidFill>
            </a:endParaRPr>
          </a:p>
        </p:txBody>
      </p:sp>
      <p:sp>
        <p:nvSpPr>
          <p:cNvPr id="3" name="Content Placeholder 2"/>
          <p:cNvSpPr>
            <a:spLocks noGrp="1"/>
          </p:cNvSpPr>
          <p:nvPr>
            <p:ph idx="1"/>
          </p:nvPr>
        </p:nvSpPr>
        <p:spPr/>
        <p:txBody>
          <a:bodyPr>
            <a:normAutofit/>
          </a:bodyPr>
          <a:lstStyle/>
          <a:p>
            <a:r>
              <a:rPr lang="en-US" sz="3000" dirty="0" smtClean="0">
                <a:solidFill>
                  <a:schemeClr val="accent1"/>
                </a:solidFill>
              </a:rPr>
              <a:t>High temperature can cause thermal expansion in sidewalks</a:t>
            </a:r>
          </a:p>
          <a:p>
            <a:r>
              <a:rPr lang="en-US" sz="3000" dirty="0" smtClean="0">
                <a:solidFill>
                  <a:schemeClr val="accent1"/>
                </a:solidFill>
              </a:rPr>
              <a:t>If the concrete expands too much, it could crack</a:t>
            </a:r>
          </a:p>
          <a:p>
            <a:r>
              <a:rPr lang="en-US" sz="3000" dirty="0" smtClean="0">
                <a:solidFill>
                  <a:schemeClr val="accent1"/>
                </a:solidFill>
              </a:rPr>
              <a:t>Similar to a door in the summer time…</a:t>
            </a:r>
            <a:endParaRPr lang="en-US" sz="3000" dirty="0">
              <a:solidFill>
                <a:schemeClr val="accent1"/>
              </a:solidFill>
            </a:endParaRPr>
          </a:p>
        </p:txBody>
      </p:sp>
    </p:spTree>
    <p:extLst>
      <p:ext uri="{BB962C8B-B14F-4D97-AF65-F5344CB8AC3E}">
        <p14:creationId xmlns:p14="http://schemas.microsoft.com/office/powerpoint/2010/main" val="31493913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6164"/>
            <a:ext cx="7024744" cy="1143000"/>
          </a:xfrm>
        </p:spPr>
        <p:txBody>
          <a:bodyPr/>
          <a:lstStyle/>
          <a:p>
            <a:r>
              <a:rPr lang="en-US" dirty="0" smtClean="0">
                <a:solidFill>
                  <a:srgbClr val="66FFCC"/>
                </a:solidFill>
              </a:rPr>
              <a:t>Hot- Air Balloon</a:t>
            </a:r>
            <a:endParaRPr lang="en-US" dirty="0">
              <a:solidFill>
                <a:srgbClr val="66FFCC"/>
              </a:solidFill>
            </a:endParaRPr>
          </a:p>
        </p:txBody>
      </p:sp>
      <p:sp>
        <p:nvSpPr>
          <p:cNvPr id="3" name="Content Placeholder 2"/>
          <p:cNvSpPr>
            <a:spLocks noGrp="1"/>
          </p:cNvSpPr>
          <p:nvPr>
            <p:ph idx="1"/>
          </p:nvPr>
        </p:nvSpPr>
        <p:spPr>
          <a:xfrm>
            <a:off x="694607" y="1599164"/>
            <a:ext cx="7720055" cy="4571796"/>
          </a:xfrm>
        </p:spPr>
        <p:txBody>
          <a:bodyPr>
            <a:noAutofit/>
          </a:bodyPr>
          <a:lstStyle/>
          <a:p>
            <a:r>
              <a:rPr lang="en-US" sz="3000" dirty="0" smtClean="0">
                <a:solidFill>
                  <a:schemeClr val="accent1"/>
                </a:solidFill>
              </a:rPr>
              <a:t>The ____________ causes thermal ___________________ in the balloon</a:t>
            </a:r>
          </a:p>
          <a:p>
            <a:r>
              <a:rPr lang="en-US" sz="3000" dirty="0" smtClean="0">
                <a:solidFill>
                  <a:schemeClr val="accent1"/>
                </a:solidFill>
              </a:rPr>
              <a:t>The particles move faster and faster</a:t>
            </a:r>
          </a:p>
          <a:p>
            <a:r>
              <a:rPr lang="en-US" sz="3000" dirty="0" smtClean="0">
                <a:solidFill>
                  <a:schemeClr val="accent1"/>
                </a:solidFill>
              </a:rPr>
              <a:t>As they collide, some are forced outside the balloon at the bottom</a:t>
            </a:r>
          </a:p>
          <a:p>
            <a:r>
              <a:rPr lang="en-US" sz="3000" dirty="0" smtClean="0">
                <a:solidFill>
                  <a:schemeClr val="accent1"/>
                </a:solidFill>
              </a:rPr>
              <a:t>There are few particles in the balloon</a:t>
            </a:r>
          </a:p>
          <a:p>
            <a:r>
              <a:rPr lang="en-US" sz="3000" dirty="0" smtClean="0">
                <a:solidFill>
                  <a:schemeClr val="accent1"/>
                </a:solidFill>
              </a:rPr>
              <a:t>The balloon is ___________________</a:t>
            </a:r>
          </a:p>
          <a:p>
            <a:r>
              <a:rPr lang="en-US" sz="3000" dirty="0" smtClean="0">
                <a:solidFill>
                  <a:schemeClr val="accent1"/>
                </a:solidFill>
              </a:rPr>
              <a:t>Rises up through denser outside air</a:t>
            </a:r>
            <a:endParaRPr lang="en-US" sz="3000" dirty="0">
              <a:solidFill>
                <a:schemeClr val="accent1"/>
              </a:solidFill>
            </a:endParaRPr>
          </a:p>
        </p:txBody>
      </p:sp>
    </p:spTree>
    <p:extLst>
      <p:ext uri="{BB962C8B-B14F-4D97-AF65-F5344CB8AC3E}">
        <p14:creationId xmlns:p14="http://schemas.microsoft.com/office/powerpoint/2010/main" val="27123811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6"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5"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54"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10187"/>
            <a:ext cx="7024744" cy="1143000"/>
          </a:xfrm>
        </p:spPr>
        <p:txBody>
          <a:bodyPr/>
          <a:lstStyle/>
          <a:p>
            <a:r>
              <a:rPr lang="en-US" dirty="0" smtClean="0">
                <a:solidFill>
                  <a:srgbClr val="66FFCC"/>
                </a:solidFill>
              </a:rPr>
              <a:t>To land…</a:t>
            </a:r>
            <a:endParaRPr lang="en-US" dirty="0">
              <a:solidFill>
                <a:srgbClr val="66FFCC"/>
              </a:solidFill>
            </a:endParaRPr>
          </a:p>
        </p:txBody>
      </p:sp>
      <p:sp>
        <p:nvSpPr>
          <p:cNvPr id="3" name="Content Placeholder 2"/>
          <p:cNvSpPr>
            <a:spLocks noGrp="1"/>
          </p:cNvSpPr>
          <p:nvPr>
            <p:ph idx="1"/>
          </p:nvPr>
        </p:nvSpPr>
        <p:spPr>
          <a:xfrm>
            <a:off x="694608" y="2023916"/>
            <a:ext cx="7581134" cy="4008148"/>
          </a:xfrm>
        </p:spPr>
        <p:txBody>
          <a:bodyPr>
            <a:normAutofit/>
          </a:bodyPr>
          <a:lstStyle/>
          <a:p>
            <a:r>
              <a:rPr lang="en-US" sz="3000" dirty="0" smtClean="0">
                <a:solidFill>
                  <a:schemeClr val="accent1"/>
                </a:solidFill>
              </a:rPr>
              <a:t>Air inside the balloon to cool</a:t>
            </a:r>
          </a:p>
          <a:p>
            <a:r>
              <a:rPr lang="en-US" sz="3000" dirty="0" smtClean="0">
                <a:solidFill>
                  <a:schemeClr val="accent1"/>
                </a:solidFill>
              </a:rPr>
              <a:t>Undergoes thermal _________________</a:t>
            </a:r>
          </a:p>
          <a:p>
            <a:r>
              <a:rPr lang="en-US" sz="3000" dirty="0" smtClean="0">
                <a:solidFill>
                  <a:schemeClr val="accent1"/>
                </a:solidFill>
              </a:rPr>
              <a:t>The balloon does not contract</a:t>
            </a:r>
          </a:p>
          <a:p>
            <a:pPr lvl="1"/>
            <a:r>
              <a:rPr lang="en-US" sz="3000" dirty="0" smtClean="0">
                <a:solidFill>
                  <a:schemeClr val="accent1"/>
                </a:solidFill>
              </a:rPr>
              <a:t>____________ air fills the space inside</a:t>
            </a:r>
          </a:p>
          <a:p>
            <a:r>
              <a:rPr lang="en-US" sz="3000" dirty="0" smtClean="0">
                <a:solidFill>
                  <a:schemeClr val="accent1"/>
                </a:solidFill>
              </a:rPr>
              <a:t>Therefore, the density increases to then slowly __________________</a:t>
            </a:r>
          </a:p>
        </p:txBody>
      </p:sp>
    </p:spTree>
    <p:extLst>
      <p:ext uri="{BB962C8B-B14F-4D97-AF65-F5344CB8AC3E}">
        <p14:creationId xmlns:p14="http://schemas.microsoft.com/office/powerpoint/2010/main" val="2760739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anim calcmode="lin" valueType="num">
                                      <p:cBhvr>
                                        <p:cTn id="16"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anim calcmode="lin" valueType="num">
                                      <p:cBhvr>
                                        <p:cTn id="24"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5"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6" dur="2000" fill="hold"/>
                                        <p:tgtEl>
                                          <p:spTgt spid="3">
                                            <p:txEl>
                                              <p:pRg st="2" end="2"/>
                                            </p:txEl>
                                          </p:spTgt>
                                        </p:tgtEl>
                                        <p:attrNameLst>
                                          <p:attrName>ppt_w</p:attrName>
                                        </p:attrNameLst>
                                      </p:cBhvr>
                                      <p:tavLst>
                                        <p:tav tm="0">
                                          <p:val>
                                            <p:fltVal val="0"/>
                                          </p:val>
                                        </p:tav>
                                        <p:tav tm="100000">
                                          <p:val>
                                            <p:strVal val="#ppt_w"/>
                                          </p:val>
                                        </p:tav>
                                      </p:tavLst>
                                    </p:anim>
                                  </p:childTnLst>
                                </p:cTn>
                              </p:par>
                              <p:par>
                                <p:cTn id="27" presetID="35"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2000"/>
                                        <p:tgtEl>
                                          <p:spTgt spid="3">
                                            <p:txEl>
                                              <p:pRg st="3" end="3"/>
                                            </p:txEl>
                                          </p:spTgt>
                                        </p:tgtEl>
                                      </p:cBhvr>
                                    </p:animEffect>
                                    <p:anim calcmode="lin" valueType="num">
                                      <p:cBhvr>
                                        <p:cTn id="30"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31"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2" dur="2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33" fill="hold">
                      <p:stCondLst>
                        <p:cond delay="indefinite"/>
                      </p:stCondLst>
                      <p:childTnLst>
                        <p:par>
                          <p:cTn id="34" fill="hold">
                            <p:stCondLst>
                              <p:cond delay="0"/>
                            </p:stCondLst>
                            <p:childTnLst>
                              <p:par>
                                <p:cTn id="35" presetID="35"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2000"/>
                                        <p:tgtEl>
                                          <p:spTgt spid="3">
                                            <p:txEl>
                                              <p:pRg st="4" end="4"/>
                                            </p:txEl>
                                          </p:spTgt>
                                        </p:tgtEl>
                                      </p:cBhvr>
                                    </p:animEffect>
                                    <p:anim calcmode="lin" valueType="num">
                                      <p:cBhvr>
                                        <p:cTn id="38"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39"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0" dur="2000" fill="hold"/>
                                        <p:tgtEl>
                                          <p:spTgt spid="3">
                                            <p:txEl>
                                              <p:pRg st="4" end="4"/>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FFCC"/>
                </a:solidFill>
              </a:rPr>
              <a:t>Ovenproof glass</a:t>
            </a:r>
            <a:endParaRPr lang="en-US" dirty="0">
              <a:solidFill>
                <a:srgbClr val="66FFCC"/>
              </a:solidFill>
            </a:endParaRPr>
          </a:p>
        </p:txBody>
      </p:sp>
      <p:sp>
        <p:nvSpPr>
          <p:cNvPr id="3" name="Content Placeholder 2"/>
          <p:cNvSpPr>
            <a:spLocks noGrp="1"/>
          </p:cNvSpPr>
          <p:nvPr>
            <p:ph idx="1"/>
          </p:nvPr>
        </p:nvSpPr>
        <p:spPr/>
        <p:txBody>
          <a:bodyPr>
            <a:normAutofit/>
          </a:bodyPr>
          <a:lstStyle/>
          <a:p>
            <a:r>
              <a:rPr lang="en-US" sz="3000" dirty="0" smtClean="0">
                <a:solidFill>
                  <a:srgbClr val="000000"/>
                </a:solidFill>
              </a:rPr>
              <a:t>Glass ______________when heated</a:t>
            </a:r>
          </a:p>
          <a:p>
            <a:r>
              <a:rPr lang="en-US" sz="3000" dirty="0" smtClean="0">
                <a:solidFill>
                  <a:srgbClr val="000000"/>
                </a:solidFill>
              </a:rPr>
              <a:t>Causes it to shatter or crack</a:t>
            </a:r>
          </a:p>
          <a:p>
            <a:r>
              <a:rPr lang="en-US" sz="3000" dirty="0" smtClean="0">
                <a:solidFill>
                  <a:srgbClr val="000000"/>
                </a:solidFill>
              </a:rPr>
              <a:t>Ovenproof is designed to expand ___________when heated</a:t>
            </a:r>
          </a:p>
          <a:p>
            <a:r>
              <a:rPr lang="en-US" sz="3000" dirty="0" smtClean="0">
                <a:solidFill>
                  <a:srgbClr val="000000"/>
                </a:solidFill>
              </a:rPr>
              <a:t>So it _________________ crack in the oven</a:t>
            </a:r>
            <a:endParaRPr lang="en-US" sz="3000" dirty="0">
              <a:solidFill>
                <a:srgbClr val="000000"/>
              </a:solidFill>
            </a:endParaRPr>
          </a:p>
        </p:txBody>
      </p:sp>
    </p:spTree>
    <p:extLst>
      <p:ext uri="{BB962C8B-B14F-4D97-AF65-F5344CB8AC3E}">
        <p14:creationId xmlns:p14="http://schemas.microsoft.com/office/powerpoint/2010/main" val="29836210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https://www.youtube.com/watch?v=JPQjlbxPgYQ</a:t>
            </a:r>
            <a:endParaRPr lang="en-US" dirty="0" smtClean="0"/>
          </a:p>
          <a:p>
            <a:r>
              <a:rPr lang="en-US" dirty="0" smtClean="0">
                <a:hlinkClick r:id="rId3"/>
              </a:rPr>
              <a:t>https://www.youtube.com/watch?v=q6-5tsvlyfw</a:t>
            </a:r>
            <a:endParaRPr lang="en-US" dirty="0"/>
          </a:p>
        </p:txBody>
      </p:sp>
      <p:sp>
        <p:nvSpPr>
          <p:cNvPr id="4" name="TextBox 3"/>
          <p:cNvSpPr txBox="1"/>
          <p:nvPr/>
        </p:nvSpPr>
        <p:spPr>
          <a:xfrm>
            <a:off x="178613" y="6706702"/>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607414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6164"/>
            <a:ext cx="7024744" cy="1143000"/>
          </a:xfrm>
        </p:spPr>
        <p:txBody>
          <a:bodyPr/>
          <a:lstStyle/>
          <a:p>
            <a:r>
              <a:rPr lang="en-US" dirty="0" smtClean="0">
                <a:solidFill>
                  <a:srgbClr val="66FFCC"/>
                </a:solidFill>
              </a:rPr>
              <a:t>Convection</a:t>
            </a:r>
            <a:endParaRPr lang="en-US" dirty="0">
              <a:solidFill>
                <a:srgbClr val="66FFCC"/>
              </a:solidFill>
            </a:endParaRPr>
          </a:p>
        </p:txBody>
      </p:sp>
      <p:sp>
        <p:nvSpPr>
          <p:cNvPr id="3" name="Content Placeholder 2"/>
          <p:cNvSpPr>
            <a:spLocks noGrp="1"/>
          </p:cNvSpPr>
          <p:nvPr>
            <p:ph idx="1"/>
          </p:nvPr>
        </p:nvSpPr>
        <p:spPr>
          <a:xfrm>
            <a:off x="773990" y="1599165"/>
            <a:ext cx="7600981" cy="4492426"/>
          </a:xfrm>
        </p:spPr>
        <p:txBody>
          <a:bodyPr>
            <a:normAutofit fontScale="92500"/>
          </a:bodyPr>
          <a:lstStyle/>
          <a:p>
            <a:r>
              <a:rPr lang="en-US" sz="3000" dirty="0" smtClean="0">
                <a:solidFill>
                  <a:schemeClr val="accent1"/>
                </a:solidFill>
              </a:rPr>
              <a:t>Transfer of TE by _____________________</a:t>
            </a:r>
          </a:p>
          <a:p>
            <a:pPr marL="68580" indent="0">
              <a:buNone/>
            </a:pPr>
            <a:r>
              <a:rPr lang="en-US" sz="3000" dirty="0" smtClean="0">
                <a:solidFill>
                  <a:schemeClr val="accent1"/>
                </a:solidFill>
              </a:rPr>
              <a:t>__________________________________________________________________________________</a:t>
            </a:r>
          </a:p>
          <a:p>
            <a:pPr lvl="1"/>
            <a:r>
              <a:rPr lang="en-US" sz="3000" dirty="0" smtClean="0">
                <a:solidFill>
                  <a:schemeClr val="accent1"/>
                </a:solidFill>
              </a:rPr>
              <a:t>Occurs in ____________ (water, air, magma)</a:t>
            </a:r>
          </a:p>
          <a:p>
            <a:r>
              <a:rPr lang="en-US" sz="3000" dirty="0" smtClean="0">
                <a:solidFill>
                  <a:schemeClr val="accent1"/>
                </a:solidFill>
              </a:rPr>
              <a:t>When you heat water on the stove, the burner heats the pan</a:t>
            </a:r>
          </a:p>
          <a:p>
            <a:r>
              <a:rPr lang="en-US" sz="3000" dirty="0" smtClean="0">
                <a:solidFill>
                  <a:schemeClr val="accent1"/>
                </a:solidFill>
              </a:rPr>
              <a:t>Involves the movement of TE in a fluid</a:t>
            </a:r>
          </a:p>
          <a:p>
            <a:r>
              <a:rPr lang="en-US" sz="3000" dirty="0" smtClean="0">
                <a:solidFill>
                  <a:schemeClr val="accent1"/>
                </a:solidFill>
              </a:rPr>
              <a:t>Transfer TE from one to another</a:t>
            </a:r>
            <a:endParaRPr lang="en-US" sz="3000" dirty="0">
              <a:solidFill>
                <a:schemeClr val="accent1"/>
              </a:solidFill>
            </a:endParaRPr>
          </a:p>
        </p:txBody>
      </p:sp>
    </p:spTree>
    <p:extLst>
      <p:ext uri="{BB962C8B-B14F-4D97-AF65-F5344CB8AC3E}">
        <p14:creationId xmlns:p14="http://schemas.microsoft.com/office/powerpoint/2010/main" val="37306549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26313"/>
            <a:ext cx="7024744" cy="722175"/>
          </a:xfrm>
        </p:spPr>
        <p:txBody>
          <a:bodyPr/>
          <a:lstStyle/>
          <a:p>
            <a:r>
              <a:rPr lang="en-US" dirty="0" smtClean="0">
                <a:solidFill>
                  <a:srgbClr val="66FFCC"/>
                </a:solidFill>
              </a:rPr>
              <a:t>Convection</a:t>
            </a:r>
            <a:endParaRPr lang="en-US" dirty="0">
              <a:solidFill>
                <a:srgbClr val="66FFCC"/>
              </a:solidFill>
            </a:endParaRPr>
          </a:p>
        </p:txBody>
      </p:sp>
      <p:sp>
        <p:nvSpPr>
          <p:cNvPr id="3" name="Content Placeholder 2"/>
          <p:cNvSpPr>
            <a:spLocks noGrp="1"/>
          </p:cNvSpPr>
          <p:nvPr>
            <p:ph idx="1"/>
          </p:nvPr>
        </p:nvSpPr>
        <p:spPr>
          <a:xfrm>
            <a:off x="714454" y="1607228"/>
            <a:ext cx="7541442" cy="4543890"/>
          </a:xfrm>
        </p:spPr>
        <p:txBody>
          <a:bodyPr>
            <a:normAutofit/>
          </a:bodyPr>
          <a:lstStyle/>
          <a:p>
            <a:r>
              <a:rPr lang="en-US" sz="2800" dirty="0" smtClean="0">
                <a:solidFill>
                  <a:schemeClr val="accent1"/>
                </a:solidFill>
              </a:rPr>
              <a:t>1- the burner heats the water. Temp &amp; volume _________________; its density ______________by thermal expansion</a:t>
            </a:r>
          </a:p>
          <a:p>
            <a:r>
              <a:rPr lang="en-US" sz="2800" dirty="0" smtClean="0">
                <a:solidFill>
                  <a:schemeClr val="accent1"/>
                </a:solidFill>
              </a:rPr>
              <a:t>2- The warmer, less dense moves _____________. The cooler, denser water __________.</a:t>
            </a:r>
          </a:p>
          <a:p>
            <a:r>
              <a:rPr lang="en-US" sz="2800" dirty="0" smtClean="0">
                <a:solidFill>
                  <a:schemeClr val="accent1"/>
                </a:solidFill>
              </a:rPr>
              <a:t>3- </a:t>
            </a:r>
            <a:r>
              <a:rPr lang="en-US" sz="2800" dirty="0">
                <a:solidFill>
                  <a:schemeClr val="accent1"/>
                </a:solidFill>
              </a:rPr>
              <a:t>Warm water forced to the surface </a:t>
            </a:r>
            <a:r>
              <a:rPr lang="en-US" sz="2800" dirty="0" smtClean="0">
                <a:solidFill>
                  <a:schemeClr val="accent1"/>
                </a:solidFill>
              </a:rPr>
              <a:t>_______________________________________(</a:t>
            </a:r>
            <a:r>
              <a:rPr lang="en-US" sz="2800" dirty="0">
                <a:solidFill>
                  <a:schemeClr val="accent1"/>
                </a:solidFill>
              </a:rPr>
              <a:t>thermal contraction). </a:t>
            </a:r>
            <a:r>
              <a:rPr lang="en-US" sz="2800" dirty="0" smtClean="0">
                <a:solidFill>
                  <a:schemeClr val="accent1"/>
                </a:solidFill>
              </a:rPr>
              <a:t>It becomes more dense and will then sink.</a:t>
            </a:r>
          </a:p>
        </p:txBody>
      </p:sp>
    </p:spTree>
    <p:extLst>
      <p:ext uri="{BB962C8B-B14F-4D97-AF65-F5344CB8AC3E}">
        <p14:creationId xmlns:p14="http://schemas.microsoft.com/office/powerpoint/2010/main" val="32685034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anim calcmode="lin" valueType="num">
                                      <p:cBhvr>
                                        <p:cTn id="16"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anim calcmode="lin" valueType="num">
                                      <p:cBhvr>
                                        <p:cTn id="24"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5"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6"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70502"/>
            <a:ext cx="7024744" cy="1143000"/>
          </a:xfrm>
        </p:spPr>
        <p:txBody>
          <a:bodyPr/>
          <a:lstStyle/>
          <a:p>
            <a:r>
              <a:rPr lang="en-US" dirty="0" smtClean="0">
                <a:solidFill>
                  <a:srgbClr val="66FFCC"/>
                </a:solidFill>
              </a:rPr>
              <a:t>Continued…</a:t>
            </a:r>
            <a:endParaRPr lang="en-US" dirty="0">
              <a:solidFill>
                <a:srgbClr val="66FFCC"/>
              </a:solidFill>
            </a:endParaRPr>
          </a:p>
        </p:txBody>
      </p:sp>
      <p:sp>
        <p:nvSpPr>
          <p:cNvPr id="3" name="Content Placeholder 2"/>
          <p:cNvSpPr>
            <a:spLocks noGrp="1"/>
          </p:cNvSpPr>
          <p:nvPr>
            <p:ph idx="1"/>
          </p:nvPr>
        </p:nvSpPr>
        <p:spPr>
          <a:xfrm>
            <a:off x="1021415" y="1813502"/>
            <a:ext cx="7046819" cy="4416985"/>
          </a:xfrm>
        </p:spPr>
        <p:txBody>
          <a:bodyPr>
            <a:noAutofit/>
          </a:bodyPr>
          <a:lstStyle/>
          <a:p>
            <a:r>
              <a:rPr lang="en-US" sz="3000" dirty="0" smtClean="0">
                <a:solidFill>
                  <a:schemeClr val="accent1"/>
                </a:solidFill>
              </a:rPr>
              <a:t>Therefore, the surface water becomes ___________ and its density __________. When the surface water’s density becomes greater than the water near the burner, it will sink and forces the warmer, less dense water ______</a:t>
            </a:r>
          </a:p>
          <a:p>
            <a:pPr marL="68580" indent="0">
              <a:buNone/>
            </a:pPr>
            <a:r>
              <a:rPr lang="en-US" sz="3000" dirty="0" smtClean="0">
                <a:solidFill>
                  <a:schemeClr val="accent1"/>
                </a:solidFill>
              </a:rPr>
              <a:t>__________________________________</a:t>
            </a:r>
            <a:endParaRPr lang="en-US" sz="3000" dirty="0">
              <a:solidFill>
                <a:schemeClr val="accent1"/>
              </a:solidFill>
            </a:endParaRPr>
          </a:p>
        </p:txBody>
      </p:sp>
    </p:spTree>
    <p:extLst>
      <p:ext uri="{BB962C8B-B14F-4D97-AF65-F5344CB8AC3E}">
        <p14:creationId xmlns:p14="http://schemas.microsoft.com/office/powerpoint/2010/main" val="7388880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66FFCC"/>
                </a:solidFill>
              </a:rPr>
              <a:t>Lesson 3: Using Thermal Energy</a:t>
            </a:r>
            <a:endParaRPr lang="en-US" dirty="0">
              <a:solidFill>
                <a:srgbClr val="66FFCC"/>
              </a:solidFill>
            </a:endParaRPr>
          </a:p>
        </p:txBody>
      </p:sp>
      <p:sp>
        <p:nvSpPr>
          <p:cNvPr id="5" name="Text Placeholder 4"/>
          <p:cNvSpPr>
            <a:spLocks noGrp="1"/>
          </p:cNvSpPr>
          <p:nvPr>
            <p:ph type="body" idx="1"/>
          </p:nvPr>
        </p:nvSpPr>
        <p:spPr/>
        <p:txBody>
          <a:bodyPr/>
          <a:lstStyle/>
          <a:p>
            <a:r>
              <a:rPr lang="en-US" dirty="0" smtClean="0"/>
              <a:t>Vocabulary words:</a:t>
            </a:r>
          </a:p>
          <a:p>
            <a:r>
              <a:rPr lang="en-US" dirty="0" smtClean="0"/>
              <a:t>Heating appliance, thermostat, refrigerator, heat engine</a:t>
            </a:r>
            <a:endParaRPr lang="en-US" dirty="0"/>
          </a:p>
        </p:txBody>
      </p:sp>
    </p:spTree>
    <p:extLst>
      <p:ext uri="{BB962C8B-B14F-4D97-AF65-F5344CB8AC3E}">
        <p14:creationId xmlns:p14="http://schemas.microsoft.com/office/powerpoint/2010/main" val="29793699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819530"/>
            <a:ext cx="7024744" cy="900756"/>
          </a:xfrm>
        </p:spPr>
        <p:txBody>
          <a:bodyPr>
            <a:normAutofit fontScale="90000"/>
          </a:bodyPr>
          <a:lstStyle/>
          <a:p>
            <a:r>
              <a:rPr lang="en-US" dirty="0" smtClean="0">
                <a:solidFill>
                  <a:srgbClr val="66FFCC"/>
                </a:solidFill>
              </a:rPr>
              <a:t>Thermal Energy Transformation</a:t>
            </a:r>
            <a:endParaRPr lang="en-US" dirty="0">
              <a:solidFill>
                <a:srgbClr val="66FFCC"/>
              </a:solidFill>
            </a:endParaRPr>
          </a:p>
        </p:txBody>
      </p:sp>
      <p:sp>
        <p:nvSpPr>
          <p:cNvPr id="5" name="Content Placeholder 4"/>
          <p:cNvSpPr>
            <a:spLocks noGrp="1"/>
          </p:cNvSpPr>
          <p:nvPr>
            <p:ph idx="1"/>
          </p:nvPr>
        </p:nvSpPr>
        <p:spPr>
          <a:xfrm>
            <a:off x="1043492" y="1720286"/>
            <a:ext cx="7291787" cy="4410989"/>
          </a:xfrm>
        </p:spPr>
        <p:txBody>
          <a:bodyPr>
            <a:normAutofit/>
          </a:bodyPr>
          <a:lstStyle/>
          <a:p>
            <a:r>
              <a:rPr lang="en-US" sz="2800" dirty="0" smtClean="0">
                <a:solidFill>
                  <a:schemeClr val="accent1"/>
                </a:solidFill>
              </a:rPr>
              <a:t>Burn coal- generate electricity</a:t>
            </a:r>
          </a:p>
          <a:p>
            <a:r>
              <a:rPr lang="en-US" sz="2800" dirty="0" smtClean="0">
                <a:solidFill>
                  <a:schemeClr val="accent1"/>
                </a:solidFill>
              </a:rPr>
              <a:t>Thermostats- TE into ME</a:t>
            </a:r>
          </a:p>
          <a:p>
            <a:pPr lvl="1"/>
            <a:r>
              <a:rPr lang="en-US" sz="2600" dirty="0" smtClean="0">
                <a:solidFill>
                  <a:schemeClr val="accent1"/>
                </a:solidFill>
              </a:rPr>
              <a:t>Switch heaters on and off</a:t>
            </a:r>
          </a:p>
          <a:p>
            <a:r>
              <a:rPr lang="en-US" sz="2800" dirty="0" smtClean="0">
                <a:solidFill>
                  <a:schemeClr val="accent1"/>
                </a:solidFill>
              </a:rPr>
              <a:t>Remember the law of conservation of energy**</a:t>
            </a:r>
          </a:p>
          <a:p>
            <a:r>
              <a:rPr lang="en-US" sz="2800" dirty="0" smtClean="0">
                <a:solidFill>
                  <a:schemeClr val="accent1"/>
                </a:solidFill>
              </a:rPr>
              <a:t>______________________________________</a:t>
            </a:r>
          </a:p>
          <a:p>
            <a:pPr marL="68580" indent="0">
              <a:buNone/>
            </a:pPr>
            <a:r>
              <a:rPr lang="en-US" sz="2800" dirty="0" smtClean="0">
                <a:solidFill>
                  <a:schemeClr val="accent1"/>
                </a:solidFill>
              </a:rPr>
              <a:t>_______________________________________</a:t>
            </a:r>
            <a:endParaRPr lang="en-US" sz="2800" dirty="0">
              <a:solidFill>
                <a:schemeClr val="accent1"/>
              </a:solidFill>
            </a:endParaRPr>
          </a:p>
        </p:txBody>
      </p:sp>
    </p:spTree>
    <p:extLst>
      <p:ext uri="{BB962C8B-B14F-4D97-AF65-F5344CB8AC3E}">
        <p14:creationId xmlns:p14="http://schemas.microsoft.com/office/powerpoint/2010/main" val="1516296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065" y="690344"/>
            <a:ext cx="7024744" cy="1143000"/>
          </a:xfrm>
        </p:spPr>
        <p:txBody>
          <a:bodyPr/>
          <a:lstStyle/>
          <a:p>
            <a:r>
              <a:rPr lang="en-US" dirty="0" smtClean="0">
                <a:solidFill>
                  <a:srgbClr val="66FFCC"/>
                </a:solidFill>
              </a:rPr>
              <a:t>Particles also have PE</a:t>
            </a:r>
            <a:endParaRPr lang="en-US" dirty="0">
              <a:solidFill>
                <a:srgbClr val="66FFCC"/>
              </a:solidFill>
            </a:endParaRPr>
          </a:p>
        </p:txBody>
      </p:sp>
      <p:sp>
        <p:nvSpPr>
          <p:cNvPr id="3" name="Content Placeholder 2"/>
          <p:cNvSpPr>
            <a:spLocks noGrp="1"/>
          </p:cNvSpPr>
          <p:nvPr>
            <p:ph idx="1"/>
          </p:nvPr>
        </p:nvSpPr>
        <p:spPr>
          <a:xfrm>
            <a:off x="595377" y="1833344"/>
            <a:ext cx="7878823" cy="4337616"/>
          </a:xfrm>
        </p:spPr>
        <p:txBody>
          <a:bodyPr>
            <a:noAutofit/>
          </a:bodyPr>
          <a:lstStyle/>
          <a:p>
            <a:r>
              <a:rPr lang="en-US" sz="3000" dirty="0" smtClean="0">
                <a:solidFill>
                  <a:srgbClr val="000000"/>
                </a:solidFill>
              </a:rPr>
              <a:t>Particles interact with and are _______________________ to one another</a:t>
            </a:r>
          </a:p>
          <a:p>
            <a:pPr lvl="1"/>
            <a:r>
              <a:rPr lang="en-US" sz="3000" dirty="0" smtClean="0">
                <a:solidFill>
                  <a:srgbClr val="000000"/>
                </a:solidFill>
              </a:rPr>
              <a:t>Solid: _______________________________</a:t>
            </a:r>
          </a:p>
          <a:p>
            <a:pPr lvl="1"/>
            <a:r>
              <a:rPr lang="en-US" sz="3000" dirty="0" smtClean="0">
                <a:solidFill>
                  <a:srgbClr val="000000"/>
                </a:solidFill>
              </a:rPr>
              <a:t>Liquid: slightly farther apart</a:t>
            </a:r>
          </a:p>
          <a:p>
            <a:pPr lvl="1"/>
            <a:r>
              <a:rPr lang="en-US" sz="3000" dirty="0" smtClean="0">
                <a:solidFill>
                  <a:srgbClr val="000000"/>
                </a:solidFill>
              </a:rPr>
              <a:t>Gas: ________________________________</a:t>
            </a:r>
          </a:p>
          <a:p>
            <a:r>
              <a:rPr lang="en-US" sz="3000" dirty="0" smtClean="0">
                <a:solidFill>
                  <a:srgbClr val="000000"/>
                </a:solidFill>
              </a:rPr>
              <a:t>The greater the average distance between particles, the greater ________</a:t>
            </a:r>
          </a:p>
          <a:p>
            <a:pPr marL="68580" indent="0">
              <a:buNone/>
            </a:pPr>
            <a:r>
              <a:rPr lang="en-US" sz="3000" dirty="0" smtClean="0">
                <a:solidFill>
                  <a:srgbClr val="000000"/>
                </a:solidFill>
              </a:rPr>
              <a:t>________________________________________</a:t>
            </a:r>
            <a:endParaRPr lang="en-US" sz="3000" dirty="0">
              <a:solidFill>
                <a:srgbClr val="000000"/>
              </a:solidFill>
            </a:endParaRPr>
          </a:p>
        </p:txBody>
      </p:sp>
    </p:spTree>
    <p:extLst>
      <p:ext uri="{BB962C8B-B14F-4D97-AF65-F5344CB8AC3E}">
        <p14:creationId xmlns:p14="http://schemas.microsoft.com/office/powerpoint/2010/main" val="10780322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heckerboard(across)">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checkerboard(across)">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06470"/>
            <a:ext cx="7024744" cy="722175"/>
          </a:xfrm>
        </p:spPr>
        <p:txBody>
          <a:bodyPr/>
          <a:lstStyle/>
          <a:p>
            <a:r>
              <a:rPr lang="en-US" dirty="0" smtClean="0">
                <a:solidFill>
                  <a:srgbClr val="66FFCC"/>
                </a:solidFill>
              </a:rPr>
              <a:t>Heating Appliances</a:t>
            </a:r>
            <a:endParaRPr lang="en-US" dirty="0">
              <a:solidFill>
                <a:srgbClr val="66FFCC"/>
              </a:solidFill>
            </a:endParaRPr>
          </a:p>
        </p:txBody>
      </p:sp>
      <p:sp>
        <p:nvSpPr>
          <p:cNvPr id="3" name="Content Placeholder 2"/>
          <p:cNvSpPr>
            <a:spLocks noGrp="1"/>
          </p:cNvSpPr>
          <p:nvPr>
            <p:ph idx="1"/>
          </p:nvPr>
        </p:nvSpPr>
        <p:spPr>
          <a:xfrm>
            <a:off x="734298" y="1607228"/>
            <a:ext cx="7501752" cy="4424836"/>
          </a:xfrm>
        </p:spPr>
        <p:txBody>
          <a:bodyPr>
            <a:noAutofit/>
          </a:bodyPr>
          <a:lstStyle/>
          <a:p>
            <a:r>
              <a:rPr lang="en-US" sz="3000" dirty="0" smtClean="0">
                <a:solidFill>
                  <a:schemeClr val="accent1"/>
                </a:solidFill>
              </a:rPr>
              <a:t>________________________________________________________________________</a:t>
            </a:r>
          </a:p>
          <a:p>
            <a:pPr lvl="1"/>
            <a:r>
              <a:rPr lang="en-US" sz="3000" dirty="0" smtClean="0">
                <a:solidFill>
                  <a:schemeClr val="accent1"/>
                </a:solidFill>
              </a:rPr>
              <a:t>Curling irons, coffeemakers, irons</a:t>
            </a:r>
          </a:p>
          <a:p>
            <a:r>
              <a:rPr lang="en-US" sz="3000" dirty="0" smtClean="0">
                <a:solidFill>
                  <a:schemeClr val="accent1"/>
                </a:solidFill>
              </a:rPr>
              <a:t>Devices (computers, cell phones) become warm</a:t>
            </a:r>
          </a:p>
          <a:p>
            <a:pPr lvl="1"/>
            <a:r>
              <a:rPr lang="en-US" sz="3000" dirty="0" smtClean="0">
                <a:solidFill>
                  <a:schemeClr val="accent1"/>
                </a:solidFill>
              </a:rPr>
              <a:t>EE always is converted into TE</a:t>
            </a:r>
          </a:p>
          <a:p>
            <a:pPr lvl="1"/>
            <a:r>
              <a:rPr lang="en-US" sz="3000" dirty="0" smtClean="0">
                <a:solidFill>
                  <a:schemeClr val="accent1"/>
                </a:solidFill>
              </a:rPr>
              <a:t>TE is not used for any purpose</a:t>
            </a:r>
          </a:p>
          <a:p>
            <a:pPr lvl="1"/>
            <a:r>
              <a:rPr lang="en-US" sz="3000" dirty="0" smtClean="0">
                <a:solidFill>
                  <a:schemeClr val="accent1"/>
                </a:solidFill>
              </a:rPr>
              <a:t>___________ energy</a:t>
            </a:r>
            <a:endParaRPr lang="en-US" sz="3000" dirty="0">
              <a:solidFill>
                <a:schemeClr val="accent1"/>
              </a:solidFill>
            </a:endParaRPr>
          </a:p>
        </p:txBody>
      </p:sp>
    </p:spTree>
    <p:extLst>
      <p:ext uri="{BB962C8B-B14F-4D97-AF65-F5344CB8AC3E}">
        <p14:creationId xmlns:p14="http://schemas.microsoft.com/office/powerpoint/2010/main" val="42307269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dissolv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dissolv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73851"/>
            <a:ext cx="7024744" cy="745944"/>
          </a:xfrm>
        </p:spPr>
        <p:txBody>
          <a:bodyPr/>
          <a:lstStyle/>
          <a:p>
            <a:r>
              <a:rPr lang="en-US" dirty="0" smtClean="0">
                <a:solidFill>
                  <a:srgbClr val="66FFCC"/>
                </a:solidFill>
              </a:rPr>
              <a:t>Thermostats</a:t>
            </a:r>
            <a:endParaRPr lang="en-US" dirty="0">
              <a:solidFill>
                <a:srgbClr val="66FFCC"/>
              </a:solidFill>
            </a:endParaRPr>
          </a:p>
        </p:txBody>
      </p:sp>
      <p:sp>
        <p:nvSpPr>
          <p:cNvPr id="3" name="Content Placeholder 2"/>
          <p:cNvSpPr>
            <a:spLocks noGrp="1"/>
          </p:cNvSpPr>
          <p:nvPr>
            <p:ph idx="1"/>
          </p:nvPr>
        </p:nvSpPr>
        <p:spPr>
          <a:xfrm>
            <a:off x="754144" y="1349277"/>
            <a:ext cx="7561290" cy="5000263"/>
          </a:xfrm>
        </p:spPr>
        <p:txBody>
          <a:bodyPr>
            <a:noAutofit/>
          </a:bodyPr>
          <a:lstStyle/>
          <a:p>
            <a:r>
              <a:rPr lang="en-US" sz="3000" dirty="0" smtClean="0">
                <a:solidFill>
                  <a:schemeClr val="accent1"/>
                </a:solidFill>
              </a:rPr>
              <a:t>________________________________________________________________________</a:t>
            </a:r>
          </a:p>
          <a:p>
            <a:pPr lvl="1"/>
            <a:r>
              <a:rPr lang="en-US" sz="3000" dirty="0" smtClean="0">
                <a:solidFill>
                  <a:schemeClr val="accent1"/>
                </a:solidFill>
              </a:rPr>
              <a:t>Refrigerators, toasters, oven </a:t>
            </a:r>
          </a:p>
          <a:p>
            <a:r>
              <a:rPr lang="en-US" sz="3000" dirty="0" smtClean="0">
                <a:solidFill>
                  <a:schemeClr val="accent1"/>
                </a:solidFill>
              </a:rPr>
              <a:t>Contain _______________ coil</a:t>
            </a:r>
          </a:p>
          <a:p>
            <a:pPr lvl="1"/>
            <a:r>
              <a:rPr lang="en-US" sz="3000" dirty="0" smtClean="0">
                <a:solidFill>
                  <a:schemeClr val="accent1"/>
                </a:solidFill>
              </a:rPr>
              <a:t>Types of metal joined together and bent into coil</a:t>
            </a:r>
          </a:p>
          <a:p>
            <a:r>
              <a:rPr lang="en-US" sz="3000" dirty="0" smtClean="0">
                <a:solidFill>
                  <a:schemeClr val="accent1"/>
                </a:solidFill>
              </a:rPr>
              <a:t>The metal on the inside of the coil ___________________________more than the metal on the outside of the coil</a:t>
            </a:r>
            <a:endParaRPr lang="en-US" sz="3000" dirty="0">
              <a:solidFill>
                <a:schemeClr val="accent1"/>
              </a:solidFill>
            </a:endParaRPr>
          </a:p>
        </p:txBody>
      </p:sp>
    </p:spTree>
    <p:extLst>
      <p:ext uri="{BB962C8B-B14F-4D97-AF65-F5344CB8AC3E}">
        <p14:creationId xmlns:p14="http://schemas.microsoft.com/office/powerpoint/2010/main" val="27511573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2" end="2"/>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34166"/>
            <a:ext cx="7024744" cy="801544"/>
          </a:xfrm>
        </p:spPr>
        <p:txBody>
          <a:bodyPr/>
          <a:lstStyle/>
          <a:p>
            <a:r>
              <a:rPr lang="en-US" dirty="0" smtClean="0">
                <a:solidFill>
                  <a:srgbClr val="66FFCC"/>
                </a:solidFill>
              </a:rPr>
              <a:t>Continued…</a:t>
            </a:r>
            <a:endParaRPr lang="en-US" dirty="0">
              <a:solidFill>
                <a:srgbClr val="66FFCC"/>
              </a:solidFill>
            </a:endParaRPr>
          </a:p>
        </p:txBody>
      </p:sp>
      <p:sp>
        <p:nvSpPr>
          <p:cNvPr id="3" name="Content Placeholder 2"/>
          <p:cNvSpPr>
            <a:spLocks noGrp="1"/>
          </p:cNvSpPr>
          <p:nvPr>
            <p:ph idx="1"/>
          </p:nvPr>
        </p:nvSpPr>
        <p:spPr>
          <a:xfrm>
            <a:off x="793836" y="1535710"/>
            <a:ext cx="7274398" cy="4536038"/>
          </a:xfrm>
        </p:spPr>
        <p:txBody>
          <a:bodyPr>
            <a:noAutofit/>
          </a:bodyPr>
          <a:lstStyle/>
          <a:p>
            <a:r>
              <a:rPr lang="en-US" sz="2800" dirty="0" smtClean="0">
                <a:solidFill>
                  <a:schemeClr val="accent1"/>
                </a:solidFill>
              </a:rPr>
              <a:t>After the room warms, TE in the air causes the bimetallic coil to ______________ slightly</a:t>
            </a:r>
          </a:p>
          <a:p>
            <a:pPr lvl="1"/>
            <a:r>
              <a:rPr lang="en-US" sz="2800" dirty="0" smtClean="0">
                <a:solidFill>
                  <a:schemeClr val="accent1"/>
                </a:solidFill>
              </a:rPr>
              <a:t>This moves a switch that ____________ the furnace</a:t>
            </a:r>
          </a:p>
          <a:p>
            <a:r>
              <a:rPr lang="en-US" sz="2800" dirty="0" smtClean="0">
                <a:solidFill>
                  <a:schemeClr val="accent1"/>
                </a:solidFill>
              </a:rPr>
              <a:t>As the room cools, the inside metal contracts more than the outside metal _____________ the coil tighter.</a:t>
            </a:r>
          </a:p>
          <a:p>
            <a:pPr lvl="1"/>
            <a:r>
              <a:rPr lang="en-US" sz="2800" dirty="0" smtClean="0">
                <a:solidFill>
                  <a:schemeClr val="accent1"/>
                </a:solidFill>
              </a:rPr>
              <a:t>Turning the furnace ______</a:t>
            </a:r>
            <a:endParaRPr lang="en-US" sz="2800" dirty="0">
              <a:solidFill>
                <a:schemeClr val="accent1"/>
              </a:solidFill>
            </a:endParaRPr>
          </a:p>
        </p:txBody>
      </p:sp>
    </p:spTree>
    <p:extLst>
      <p:ext uri="{BB962C8B-B14F-4D97-AF65-F5344CB8AC3E}">
        <p14:creationId xmlns:p14="http://schemas.microsoft.com/office/powerpoint/2010/main" val="32123919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2" end="2"/>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065" y="646944"/>
            <a:ext cx="7024744" cy="761860"/>
          </a:xfrm>
        </p:spPr>
        <p:txBody>
          <a:bodyPr/>
          <a:lstStyle/>
          <a:p>
            <a:r>
              <a:rPr lang="en-US" dirty="0" smtClean="0">
                <a:solidFill>
                  <a:srgbClr val="66FFCC"/>
                </a:solidFill>
              </a:rPr>
              <a:t>Refrigerator</a:t>
            </a:r>
            <a:endParaRPr lang="en-US" dirty="0">
              <a:solidFill>
                <a:srgbClr val="66FFCC"/>
              </a:solidFill>
            </a:endParaRPr>
          </a:p>
        </p:txBody>
      </p:sp>
      <p:sp>
        <p:nvSpPr>
          <p:cNvPr id="3" name="Content Placeholder 2"/>
          <p:cNvSpPr>
            <a:spLocks noGrp="1"/>
          </p:cNvSpPr>
          <p:nvPr>
            <p:ph idx="1"/>
          </p:nvPr>
        </p:nvSpPr>
        <p:spPr>
          <a:xfrm>
            <a:off x="796065" y="1408804"/>
            <a:ext cx="7559059" cy="4722471"/>
          </a:xfrm>
        </p:spPr>
        <p:txBody>
          <a:bodyPr>
            <a:noAutofit/>
          </a:bodyPr>
          <a:lstStyle/>
          <a:p>
            <a:r>
              <a:rPr lang="en-US" sz="3000" dirty="0" smtClean="0">
                <a:solidFill>
                  <a:schemeClr val="accent1"/>
                </a:solidFill>
              </a:rPr>
              <a:t>A device that uses __________________</a:t>
            </a:r>
          </a:p>
          <a:p>
            <a:pPr marL="68580" indent="0">
              <a:buNone/>
            </a:pPr>
            <a:r>
              <a:rPr lang="en-US" sz="3000" dirty="0" smtClean="0">
                <a:solidFill>
                  <a:schemeClr val="accent1"/>
                </a:solidFill>
              </a:rPr>
              <a:t>____________________________________________________________________________</a:t>
            </a:r>
          </a:p>
          <a:p>
            <a:r>
              <a:rPr lang="en-US" sz="3000" dirty="0" smtClean="0">
                <a:solidFill>
                  <a:schemeClr val="accent1"/>
                </a:solidFill>
              </a:rPr>
              <a:t>Pipes that surround the refrigerator are filled with a fluid, _______________, that flows through the pipes.</a:t>
            </a:r>
          </a:p>
          <a:p>
            <a:r>
              <a:rPr lang="en-US" sz="3000" dirty="0" smtClean="0">
                <a:solidFill>
                  <a:schemeClr val="accent1"/>
                </a:solidFill>
              </a:rPr>
              <a:t>TE from inside the refrigerator __________to the coolant, keeping the inside of the refrigerator ____________</a:t>
            </a:r>
            <a:endParaRPr lang="en-US" sz="3000" dirty="0">
              <a:solidFill>
                <a:schemeClr val="accent1"/>
              </a:solidFill>
            </a:endParaRPr>
          </a:p>
        </p:txBody>
      </p:sp>
    </p:spTree>
    <p:extLst>
      <p:ext uri="{BB962C8B-B14F-4D97-AF65-F5344CB8AC3E}">
        <p14:creationId xmlns:p14="http://schemas.microsoft.com/office/powerpoint/2010/main" val="28218244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par>
                                <p:cTn id="15" presetID="1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2" end="2"/>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96055"/>
            <a:ext cx="7024744" cy="821387"/>
          </a:xfrm>
        </p:spPr>
        <p:txBody>
          <a:bodyPr/>
          <a:lstStyle/>
          <a:p>
            <a:r>
              <a:rPr lang="en-US" dirty="0" smtClean="0">
                <a:solidFill>
                  <a:srgbClr val="66FFCC"/>
                </a:solidFill>
              </a:rPr>
              <a:t>Steps of a Refrigerator</a:t>
            </a:r>
            <a:endParaRPr lang="en-US" dirty="0">
              <a:solidFill>
                <a:srgbClr val="66FFCC"/>
              </a:solidFill>
            </a:endParaRPr>
          </a:p>
        </p:txBody>
      </p:sp>
      <p:sp>
        <p:nvSpPr>
          <p:cNvPr id="3" name="Content Placeholder 2"/>
          <p:cNvSpPr>
            <a:spLocks noGrp="1"/>
          </p:cNvSpPr>
          <p:nvPr>
            <p:ph idx="1"/>
          </p:nvPr>
        </p:nvSpPr>
        <p:spPr>
          <a:xfrm>
            <a:off x="496148" y="1317442"/>
            <a:ext cx="8176511" cy="5111468"/>
          </a:xfrm>
        </p:spPr>
        <p:txBody>
          <a:bodyPr>
            <a:noAutofit/>
          </a:bodyPr>
          <a:lstStyle/>
          <a:p>
            <a:r>
              <a:rPr lang="en-US" sz="2800" dirty="0">
                <a:solidFill>
                  <a:schemeClr val="accent6"/>
                </a:solidFill>
              </a:rPr>
              <a:t>A coolant is a substance that evaporates at a low temp</a:t>
            </a:r>
          </a:p>
          <a:p>
            <a:r>
              <a:rPr lang="en-US" sz="2800" dirty="0">
                <a:solidFill>
                  <a:schemeClr val="accent6"/>
                </a:solidFill>
              </a:rPr>
              <a:t>Coolant is pumped through pipes on the inside and outside of the fridge</a:t>
            </a:r>
          </a:p>
          <a:p>
            <a:r>
              <a:rPr lang="en-US" sz="2800" dirty="0">
                <a:solidFill>
                  <a:schemeClr val="accent6"/>
                </a:solidFill>
              </a:rPr>
              <a:t>#1- The liquid passes through an </a:t>
            </a:r>
            <a:r>
              <a:rPr lang="en-US" sz="2800" dirty="0" smtClean="0">
                <a:solidFill>
                  <a:schemeClr val="accent6"/>
                </a:solidFill>
              </a:rPr>
              <a:t>_______________valve </a:t>
            </a:r>
            <a:r>
              <a:rPr lang="en-US" sz="2800" dirty="0">
                <a:solidFill>
                  <a:schemeClr val="accent6"/>
                </a:solidFill>
              </a:rPr>
              <a:t>where it changes into a gas. It becomes </a:t>
            </a:r>
            <a:r>
              <a:rPr lang="en-US" sz="2800" dirty="0" smtClean="0">
                <a:solidFill>
                  <a:schemeClr val="accent6"/>
                </a:solidFill>
              </a:rPr>
              <a:t>________. </a:t>
            </a:r>
            <a:endParaRPr lang="en-US" sz="2800" dirty="0">
              <a:solidFill>
                <a:schemeClr val="accent6"/>
              </a:solidFill>
            </a:endParaRPr>
          </a:p>
          <a:p>
            <a:r>
              <a:rPr lang="en-US" sz="2800" dirty="0">
                <a:solidFill>
                  <a:schemeClr val="accent6"/>
                </a:solidFill>
              </a:rPr>
              <a:t>#2- It absorbs the </a:t>
            </a:r>
            <a:r>
              <a:rPr lang="en-US" sz="2800" dirty="0" smtClean="0">
                <a:solidFill>
                  <a:schemeClr val="accent6"/>
                </a:solidFill>
              </a:rPr>
              <a:t>______________________ from </a:t>
            </a:r>
            <a:r>
              <a:rPr lang="en-US" sz="2800" dirty="0">
                <a:solidFill>
                  <a:schemeClr val="accent6"/>
                </a:solidFill>
              </a:rPr>
              <a:t>inside the refrigerator and becomes warmer. This makes the </a:t>
            </a:r>
            <a:r>
              <a:rPr lang="en-US" sz="2800" dirty="0" smtClean="0">
                <a:solidFill>
                  <a:schemeClr val="accent6"/>
                </a:solidFill>
              </a:rPr>
              <a:t>___________________. </a:t>
            </a:r>
            <a:endParaRPr lang="en-US" sz="2800" dirty="0">
              <a:solidFill>
                <a:schemeClr val="accent6"/>
              </a:solidFill>
            </a:endParaRPr>
          </a:p>
        </p:txBody>
      </p:sp>
    </p:spTree>
    <p:extLst>
      <p:ext uri="{BB962C8B-B14F-4D97-AF65-F5344CB8AC3E}">
        <p14:creationId xmlns:p14="http://schemas.microsoft.com/office/powerpoint/2010/main" val="40802673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35741"/>
            <a:ext cx="7024744" cy="702333"/>
          </a:xfrm>
        </p:spPr>
        <p:txBody>
          <a:bodyPr/>
          <a:lstStyle/>
          <a:p>
            <a:endParaRPr lang="en-US" dirty="0">
              <a:solidFill>
                <a:srgbClr val="66FFCC"/>
              </a:solidFill>
            </a:endParaRPr>
          </a:p>
        </p:txBody>
      </p:sp>
      <p:sp>
        <p:nvSpPr>
          <p:cNvPr id="3" name="Content Placeholder 2"/>
          <p:cNvSpPr>
            <a:spLocks noGrp="1"/>
          </p:cNvSpPr>
          <p:nvPr>
            <p:ph idx="1"/>
          </p:nvPr>
        </p:nvSpPr>
        <p:spPr>
          <a:xfrm>
            <a:off x="694608" y="1238074"/>
            <a:ext cx="7620826" cy="4833674"/>
          </a:xfrm>
        </p:spPr>
        <p:txBody>
          <a:bodyPr>
            <a:noAutofit/>
          </a:bodyPr>
          <a:lstStyle/>
          <a:p>
            <a:r>
              <a:rPr lang="en-US" sz="2800" dirty="0">
                <a:solidFill>
                  <a:srgbClr val="000000"/>
                </a:solidFill>
              </a:rPr>
              <a:t>#3- The coolant gas flows through the compressor that </a:t>
            </a:r>
            <a:r>
              <a:rPr lang="en-US" sz="2800" dirty="0" smtClean="0">
                <a:solidFill>
                  <a:srgbClr val="000000"/>
                </a:solidFill>
              </a:rPr>
              <a:t>_______________________</a:t>
            </a:r>
          </a:p>
          <a:p>
            <a:pPr marL="68580" indent="0">
              <a:buNone/>
            </a:pPr>
            <a:r>
              <a:rPr lang="en-US" sz="2800" dirty="0" smtClean="0">
                <a:solidFill>
                  <a:srgbClr val="000000"/>
                </a:solidFill>
              </a:rPr>
              <a:t>___________. </a:t>
            </a:r>
            <a:r>
              <a:rPr lang="en-US" sz="2800" dirty="0">
                <a:solidFill>
                  <a:srgbClr val="000000"/>
                </a:solidFill>
              </a:rPr>
              <a:t>It becomes </a:t>
            </a:r>
            <a:r>
              <a:rPr lang="en-US" sz="2800" dirty="0" smtClean="0">
                <a:solidFill>
                  <a:srgbClr val="000000"/>
                </a:solidFill>
              </a:rPr>
              <a:t>_____________. </a:t>
            </a:r>
            <a:endParaRPr lang="en-US" sz="2800" dirty="0">
              <a:solidFill>
                <a:srgbClr val="000000"/>
              </a:solidFill>
            </a:endParaRPr>
          </a:p>
          <a:p>
            <a:r>
              <a:rPr lang="en-US" sz="2800" dirty="0">
                <a:solidFill>
                  <a:srgbClr val="000000"/>
                </a:solidFill>
              </a:rPr>
              <a:t> #4: The gas </a:t>
            </a:r>
            <a:r>
              <a:rPr lang="en-US" sz="2800" dirty="0" smtClean="0">
                <a:solidFill>
                  <a:srgbClr val="000000"/>
                </a:solidFill>
              </a:rPr>
              <a:t>then </a:t>
            </a:r>
            <a:r>
              <a:rPr lang="en-US" sz="2800" dirty="0">
                <a:solidFill>
                  <a:srgbClr val="000000"/>
                </a:solidFill>
              </a:rPr>
              <a:t>flows through the condenser coils, where thermal energy is great than the surrounding air. It is transferred to the cooler air in the room. After the thermal energy is removed, the coolant gas </a:t>
            </a:r>
            <a:r>
              <a:rPr lang="en-US" sz="2800" dirty="0" smtClean="0">
                <a:solidFill>
                  <a:srgbClr val="000000"/>
                </a:solidFill>
              </a:rPr>
              <a:t>_________and </a:t>
            </a:r>
            <a:r>
              <a:rPr lang="en-US" sz="2800" dirty="0">
                <a:solidFill>
                  <a:srgbClr val="000000"/>
                </a:solidFill>
              </a:rPr>
              <a:t>changes into a </a:t>
            </a:r>
            <a:r>
              <a:rPr lang="en-US" sz="2800" dirty="0" smtClean="0">
                <a:solidFill>
                  <a:srgbClr val="000000"/>
                </a:solidFill>
              </a:rPr>
              <a:t>___________.</a:t>
            </a:r>
            <a:endParaRPr lang="en-US" sz="2800" dirty="0">
              <a:solidFill>
                <a:srgbClr val="000000"/>
              </a:solidFill>
            </a:endParaRPr>
          </a:p>
        </p:txBody>
      </p:sp>
      <p:sp>
        <p:nvSpPr>
          <p:cNvPr id="4" name="TextBox 3"/>
          <p:cNvSpPr txBox="1"/>
          <p:nvPr/>
        </p:nvSpPr>
        <p:spPr>
          <a:xfrm>
            <a:off x="257457" y="578328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4895352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rgbClr val="66FFCC"/>
              </a:solidFill>
            </a:endParaRPr>
          </a:p>
        </p:txBody>
      </p:sp>
      <p:sp>
        <p:nvSpPr>
          <p:cNvPr id="3" name="Content Placeholder 2"/>
          <p:cNvSpPr>
            <a:spLocks noGrp="1"/>
          </p:cNvSpPr>
          <p:nvPr>
            <p:ph idx="1"/>
          </p:nvPr>
        </p:nvSpPr>
        <p:spPr/>
        <p:txBody>
          <a:bodyPr>
            <a:normAutofit/>
          </a:bodyPr>
          <a:lstStyle/>
          <a:p>
            <a:r>
              <a:rPr lang="en-US" sz="2800" dirty="0">
                <a:solidFill>
                  <a:srgbClr val="000000"/>
                </a:solidFill>
              </a:rPr>
              <a:t>#5- The liquid is pumped through the </a:t>
            </a:r>
            <a:r>
              <a:rPr lang="en-US" sz="2800" dirty="0" smtClean="0">
                <a:solidFill>
                  <a:srgbClr val="000000"/>
                </a:solidFill>
              </a:rPr>
              <a:t>________________________, </a:t>
            </a:r>
            <a:r>
              <a:rPr lang="en-US" sz="2800" dirty="0">
                <a:solidFill>
                  <a:srgbClr val="000000"/>
                </a:solidFill>
              </a:rPr>
              <a:t>changes into a </a:t>
            </a:r>
            <a:r>
              <a:rPr lang="en-US" sz="2800" dirty="0" smtClean="0">
                <a:solidFill>
                  <a:srgbClr val="000000"/>
                </a:solidFill>
              </a:rPr>
              <a:t>________, </a:t>
            </a:r>
            <a:r>
              <a:rPr lang="en-US" sz="2800" dirty="0">
                <a:solidFill>
                  <a:srgbClr val="000000"/>
                </a:solidFill>
              </a:rPr>
              <a:t>and the cycle is repeated. </a:t>
            </a:r>
            <a:endParaRPr lang="en-US" sz="2800" dirty="0">
              <a:solidFill>
                <a:srgbClr val="000000"/>
              </a:solidFill>
            </a:endParaRPr>
          </a:p>
        </p:txBody>
      </p:sp>
    </p:spTree>
    <p:extLst>
      <p:ext uri="{BB962C8B-B14F-4D97-AF65-F5344CB8AC3E}">
        <p14:creationId xmlns:p14="http://schemas.microsoft.com/office/powerpoint/2010/main" val="35242218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36530"/>
            <a:ext cx="7024744" cy="706469"/>
          </a:xfrm>
        </p:spPr>
        <p:txBody>
          <a:bodyPr/>
          <a:lstStyle/>
          <a:p>
            <a:r>
              <a:rPr lang="en-US" dirty="0" smtClean="0">
                <a:solidFill>
                  <a:srgbClr val="66FFCC"/>
                </a:solidFill>
              </a:rPr>
              <a:t>Heat Engines</a:t>
            </a:r>
            <a:endParaRPr lang="en-US" dirty="0">
              <a:solidFill>
                <a:srgbClr val="66FFCC"/>
              </a:solidFill>
            </a:endParaRPr>
          </a:p>
        </p:txBody>
      </p:sp>
      <p:sp>
        <p:nvSpPr>
          <p:cNvPr id="3" name="Content Placeholder 2"/>
          <p:cNvSpPr>
            <a:spLocks noGrp="1"/>
          </p:cNvSpPr>
          <p:nvPr>
            <p:ph idx="1"/>
          </p:nvPr>
        </p:nvSpPr>
        <p:spPr>
          <a:xfrm>
            <a:off x="456455" y="1142999"/>
            <a:ext cx="8474201" cy="5246226"/>
          </a:xfrm>
        </p:spPr>
        <p:txBody>
          <a:bodyPr>
            <a:noAutofit/>
          </a:bodyPr>
          <a:lstStyle/>
          <a:p>
            <a:r>
              <a:rPr lang="en-US" sz="3000" dirty="0" smtClean="0">
                <a:solidFill>
                  <a:schemeClr val="accent1"/>
                </a:solidFill>
              </a:rPr>
              <a:t>A machine that converts thermal energy into mechanical energy</a:t>
            </a:r>
          </a:p>
          <a:p>
            <a:r>
              <a:rPr lang="en-US" sz="3000" dirty="0" smtClean="0">
                <a:solidFill>
                  <a:schemeClr val="accent1"/>
                </a:solidFill>
              </a:rPr>
              <a:t>________________________________________</a:t>
            </a:r>
          </a:p>
          <a:p>
            <a:pPr lvl="1"/>
            <a:r>
              <a:rPr lang="en-US" sz="3000" dirty="0" smtClean="0">
                <a:solidFill>
                  <a:schemeClr val="accent1"/>
                </a:solidFill>
              </a:rPr>
              <a:t>Cars, buses, boats, trucks, lawn mowers</a:t>
            </a:r>
          </a:p>
          <a:p>
            <a:pPr lvl="1"/>
            <a:r>
              <a:rPr lang="en-US" sz="3000" dirty="0">
                <a:solidFill>
                  <a:schemeClr val="accent1"/>
                </a:solidFill>
              </a:rPr>
              <a:t>CE converts into TE</a:t>
            </a:r>
          </a:p>
          <a:p>
            <a:pPr lvl="1"/>
            <a:r>
              <a:rPr lang="en-US" sz="3000" dirty="0">
                <a:solidFill>
                  <a:schemeClr val="accent1"/>
                </a:solidFill>
              </a:rPr>
              <a:t>Some of the TE converts to ME</a:t>
            </a:r>
          </a:p>
          <a:p>
            <a:r>
              <a:rPr lang="en-US" sz="3000" dirty="0">
                <a:solidFill>
                  <a:schemeClr val="accent1"/>
                </a:solidFill>
              </a:rPr>
              <a:t>Car engine converts about 20% of CE in gasoline into ME; It is _______________</a:t>
            </a:r>
          </a:p>
          <a:p>
            <a:r>
              <a:rPr lang="en-US" sz="3000" dirty="0">
                <a:solidFill>
                  <a:schemeClr val="accent1"/>
                </a:solidFill>
              </a:rPr>
              <a:t>The rest is lost to the environment</a:t>
            </a:r>
          </a:p>
          <a:p>
            <a:pPr lvl="1"/>
            <a:endParaRPr lang="en-US" sz="3000" dirty="0" smtClean="0">
              <a:solidFill>
                <a:schemeClr val="accent1"/>
              </a:solidFill>
            </a:endParaRPr>
          </a:p>
        </p:txBody>
      </p:sp>
    </p:spTree>
    <p:extLst>
      <p:ext uri="{BB962C8B-B14F-4D97-AF65-F5344CB8AC3E}">
        <p14:creationId xmlns:p14="http://schemas.microsoft.com/office/powerpoint/2010/main" val="27799020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par>
                                <p:cTn id="17" presetID="45"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2" end="2"/>
                                            </p:txEl>
                                          </p:spTgt>
                                        </p:tgtEl>
                                        <p:attrNameLst>
                                          <p:attrName>ppt_h</p:attrName>
                                        </p:attrNameLst>
                                      </p:cBhvr>
                                      <p:tavLst>
                                        <p:tav tm="0">
                                          <p:val>
                                            <p:strVal val="#ppt_h"/>
                                          </p:val>
                                        </p:tav>
                                        <p:tav tm="100000">
                                          <p:val>
                                            <p:strVal val="#ppt_h"/>
                                          </p:val>
                                        </p:tav>
                                      </p:tavLst>
                                    </p:anim>
                                  </p:childTnLst>
                                </p:cTn>
                              </p:par>
                              <p:par>
                                <p:cTn id="22" presetID="45"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2000"/>
                                        <p:tgtEl>
                                          <p:spTgt spid="3">
                                            <p:txEl>
                                              <p:pRg st="3" end="3"/>
                                            </p:txEl>
                                          </p:spTgt>
                                        </p:tgtEl>
                                      </p:cBhvr>
                                    </p:animEffect>
                                    <p:anim calcmode="lin" valueType="num">
                                      <p:cBhvr>
                                        <p:cTn id="25"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6" dur="2000" fill="hold"/>
                                        <p:tgtEl>
                                          <p:spTgt spid="3">
                                            <p:txEl>
                                              <p:pRg st="3" end="3"/>
                                            </p:txEl>
                                          </p:spTgt>
                                        </p:tgtEl>
                                        <p:attrNameLst>
                                          <p:attrName>ppt_h</p:attrName>
                                        </p:attrNameLst>
                                      </p:cBhvr>
                                      <p:tavLst>
                                        <p:tav tm="0">
                                          <p:val>
                                            <p:strVal val="#ppt_h"/>
                                          </p:val>
                                        </p:tav>
                                        <p:tav tm="100000">
                                          <p:val>
                                            <p:strVal val="#ppt_h"/>
                                          </p:val>
                                        </p:tav>
                                      </p:tavLst>
                                    </p:anim>
                                  </p:childTnLst>
                                </p:cTn>
                              </p:par>
                              <p:par>
                                <p:cTn id="27" presetID="45"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2000"/>
                                        <p:tgtEl>
                                          <p:spTgt spid="3">
                                            <p:txEl>
                                              <p:pRg st="4" end="4"/>
                                            </p:txEl>
                                          </p:spTgt>
                                        </p:tgtEl>
                                      </p:cBhvr>
                                    </p:animEffect>
                                    <p:anim calcmode="lin" valueType="num">
                                      <p:cBhvr>
                                        <p:cTn id="30"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1" dur="2000" fill="hold"/>
                                        <p:tgtEl>
                                          <p:spTgt spid="3">
                                            <p:txEl>
                                              <p:pRg st="4" end="4"/>
                                            </p:txEl>
                                          </p:spTgt>
                                        </p:tgtEl>
                                        <p:attrNameLst>
                                          <p:attrName>ppt_h</p:attrName>
                                        </p:attrNameLst>
                                      </p:cBhvr>
                                      <p:tavLst>
                                        <p:tav tm="0">
                                          <p:val>
                                            <p:strVal val="#ppt_h"/>
                                          </p:val>
                                        </p:tav>
                                        <p:tav tm="100000">
                                          <p:val>
                                            <p:strVal val="#ppt_h"/>
                                          </p:val>
                                        </p:tav>
                                      </p:tavLst>
                                    </p:anim>
                                  </p:childTnLst>
                                </p:cTn>
                              </p:par>
                              <p:par>
                                <p:cTn id="32" presetID="45"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2000"/>
                                        <p:tgtEl>
                                          <p:spTgt spid="3">
                                            <p:txEl>
                                              <p:pRg st="5" end="5"/>
                                            </p:txEl>
                                          </p:spTgt>
                                        </p:tgtEl>
                                      </p:cBhvr>
                                    </p:animEffect>
                                    <p:anim calcmode="lin" valueType="num">
                                      <p:cBhvr>
                                        <p:cTn id="35"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36" dur="2000" fill="hold"/>
                                        <p:tgtEl>
                                          <p:spTgt spid="3">
                                            <p:txEl>
                                              <p:pRg st="5" end="5"/>
                                            </p:txEl>
                                          </p:spTgt>
                                        </p:tgtEl>
                                        <p:attrNameLst>
                                          <p:attrName>ppt_h</p:attrName>
                                        </p:attrNameLst>
                                      </p:cBhvr>
                                      <p:tavLst>
                                        <p:tav tm="0">
                                          <p:val>
                                            <p:strVal val="#ppt_h"/>
                                          </p:val>
                                        </p:tav>
                                        <p:tav tm="100000">
                                          <p:val>
                                            <p:strVal val="#ppt_h"/>
                                          </p:val>
                                        </p:tav>
                                      </p:tavLst>
                                    </p:anim>
                                  </p:childTnLst>
                                </p:cTn>
                              </p:par>
                              <p:par>
                                <p:cTn id="37" presetID="45"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2000"/>
                                        <p:tgtEl>
                                          <p:spTgt spid="3">
                                            <p:txEl>
                                              <p:pRg st="6" end="6"/>
                                            </p:txEl>
                                          </p:spTgt>
                                        </p:tgtEl>
                                      </p:cBhvr>
                                    </p:animEffect>
                                    <p:anim calcmode="lin" valueType="num">
                                      <p:cBhvr>
                                        <p:cTn id="40"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41"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065" y="569537"/>
            <a:ext cx="7024744" cy="686418"/>
          </a:xfrm>
        </p:spPr>
        <p:txBody>
          <a:bodyPr>
            <a:normAutofit fontScale="90000"/>
          </a:bodyPr>
          <a:lstStyle/>
          <a:p>
            <a:r>
              <a:rPr lang="en-US" dirty="0" smtClean="0">
                <a:solidFill>
                  <a:srgbClr val="66FFCC"/>
                </a:solidFill>
              </a:rPr>
              <a:t>Thermal energy</a:t>
            </a:r>
            <a:r>
              <a:rPr lang="en-US" dirty="0" smtClean="0"/>
              <a:t>	</a:t>
            </a:r>
            <a:endParaRPr lang="en-US" dirty="0"/>
          </a:p>
        </p:txBody>
      </p:sp>
      <p:sp>
        <p:nvSpPr>
          <p:cNvPr id="3" name="Content Placeholder 2"/>
          <p:cNvSpPr>
            <a:spLocks noGrp="1"/>
          </p:cNvSpPr>
          <p:nvPr>
            <p:ph idx="1"/>
          </p:nvPr>
        </p:nvSpPr>
        <p:spPr>
          <a:xfrm>
            <a:off x="575532" y="1255955"/>
            <a:ext cx="7958206" cy="5153113"/>
          </a:xfrm>
        </p:spPr>
        <p:txBody>
          <a:bodyPr>
            <a:noAutofit/>
          </a:bodyPr>
          <a:lstStyle/>
          <a:p>
            <a:r>
              <a:rPr lang="en-US" sz="3000" dirty="0" smtClean="0">
                <a:solidFill>
                  <a:srgbClr val="000000"/>
                </a:solidFill>
              </a:rPr>
              <a:t>The particles that make up the soccer ball, or any material, have a similar kind of energy called ______________________</a:t>
            </a:r>
          </a:p>
          <a:p>
            <a:r>
              <a:rPr lang="en-US" sz="3000" dirty="0" smtClean="0">
                <a:solidFill>
                  <a:srgbClr val="000000"/>
                </a:solidFill>
              </a:rPr>
              <a:t>Thermal is the _________________________</a:t>
            </a:r>
          </a:p>
          <a:p>
            <a:pPr marL="68580" indent="0">
              <a:buNone/>
            </a:pPr>
            <a:r>
              <a:rPr lang="en-US" sz="3000" dirty="0" smtClean="0">
                <a:solidFill>
                  <a:srgbClr val="000000"/>
                </a:solidFill>
              </a:rPr>
              <a:t>________________________________________</a:t>
            </a:r>
          </a:p>
          <a:p>
            <a:pPr marL="68580" indent="0">
              <a:buNone/>
            </a:pPr>
            <a:r>
              <a:rPr lang="en-US" sz="3000" dirty="0" smtClean="0">
                <a:solidFill>
                  <a:srgbClr val="000000"/>
                </a:solidFill>
              </a:rPr>
              <a:t>________________________________________</a:t>
            </a:r>
          </a:p>
          <a:p>
            <a:r>
              <a:rPr lang="en-US" sz="3000" dirty="0" smtClean="0">
                <a:solidFill>
                  <a:srgbClr val="000000"/>
                </a:solidFill>
              </a:rPr>
              <a:t>It describes the energy of the particles that make up a solid, liquid, or a gas</a:t>
            </a:r>
          </a:p>
          <a:p>
            <a:r>
              <a:rPr lang="en-US" sz="3000" dirty="0" smtClean="0">
                <a:solidFill>
                  <a:srgbClr val="000000"/>
                </a:solidFill>
              </a:rPr>
              <a:t>How is TE different than mechanical energy? 						</a:t>
            </a:r>
            <a:r>
              <a:rPr lang="en-US" sz="3000" dirty="0" smtClean="0">
                <a:solidFill>
                  <a:srgbClr val="000000"/>
                </a:solidFill>
                <a:sym typeface="Wingdings"/>
              </a:rPr>
              <a:t></a:t>
            </a:r>
            <a:endParaRPr lang="en-US" sz="3000" dirty="0" smtClean="0">
              <a:solidFill>
                <a:srgbClr val="000000"/>
              </a:solidFill>
            </a:endParaRPr>
          </a:p>
        </p:txBody>
      </p:sp>
    </p:spTree>
    <p:extLst>
      <p:ext uri="{BB962C8B-B14F-4D97-AF65-F5344CB8AC3E}">
        <p14:creationId xmlns:p14="http://schemas.microsoft.com/office/powerpoint/2010/main" val="32165508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065" y="710187"/>
            <a:ext cx="7024744" cy="1143000"/>
          </a:xfrm>
        </p:spPr>
        <p:txBody>
          <a:bodyPr/>
          <a:lstStyle/>
          <a:p>
            <a:r>
              <a:rPr lang="en-US" dirty="0" err="1" smtClean="0">
                <a:solidFill>
                  <a:srgbClr val="66FFCC"/>
                </a:solidFill>
              </a:rPr>
              <a:t>Avg</a:t>
            </a:r>
            <a:r>
              <a:rPr lang="en-US" dirty="0" smtClean="0">
                <a:solidFill>
                  <a:srgbClr val="66FFCC"/>
                </a:solidFill>
              </a:rPr>
              <a:t> Kinetic Energy &amp; Temp</a:t>
            </a:r>
            <a:endParaRPr lang="en-US" dirty="0">
              <a:solidFill>
                <a:srgbClr val="66FFCC"/>
              </a:solidFill>
            </a:endParaRPr>
          </a:p>
        </p:txBody>
      </p:sp>
      <p:sp>
        <p:nvSpPr>
          <p:cNvPr id="3" name="Content Placeholder 2"/>
          <p:cNvSpPr>
            <a:spLocks noGrp="1"/>
          </p:cNvSpPr>
          <p:nvPr>
            <p:ph idx="1"/>
          </p:nvPr>
        </p:nvSpPr>
        <p:spPr>
          <a:xfrm>
            <a:off x="635069" y="2004074"/>
            <a:ext cx="7759747" cy="4246255"/>
          </a:xfrm>
        </p:spPr>
        <p:txBody>
          <a:bodyPr>
            <a:normAutofit/>
          </a:bodyPr>
          <a:lstStyle/>
          <a:p>
            <a:r>
              <a:rPr lang="en-US" sz="3000" dirty="0" smtClean="0">
                <a:solidFill>
                  <a:srgbClr val="000000"/>
                </a:solidFill>
              </a:rPr>
              <a:t>The particles in the air in the warm house __________________ and have more ________________ than outside</a:t>
            </a:r>
          </a:p>
          <a:p>
            <a:r>
              <a:rPr lang="en-US" sz="3000" dirty="0" smtClean="0">
                <a:solidFill>
                  <a:srgbClr val="000000"/>
                </a:solidFill>
              </a:rPr>
              <a:t>Temperature represents ______________</a:t>
            </a:r>
          </a:p>
          <a:p>
            <a:pPr marL="68580" indent="0">
              <a:buNone/>
            </a:pPr>
            <a:r>
              <a:rPr lang="en-US" sz="3000" dirty="0" smtClean="0">
                <a:solidFill>
                  <a:srgbClr val="000000"/>
                </a:solidFill>
              </a:rPr>
              <a:t>_______________________________________</a:t>
            </a:r>
          </a:p>
          <a:p>
            <a:pPr marL="68580" indent="0">
              <a:buNone/>
            </a:pPr>
            <a:r>
              <a:rPr lang="en-US" sz="3000" dirty="0" smtClean="0">
                <a:solidFill>
                  <a:srgbClr val="000000"/>
                </a:solidFill>
              </a:rPr>
              <a:t>_______________________________________</a:t>
            </a:r>
          </a:p>
          <a:p>
            <a:pPr lvl="1"/>
            <a:r>
              <a:rPr lang="en-US" sz="3000" dirty="0" smtClean="0">
                <a:solidFill>
                  <a:srgbClr val="000000"/>
                </a:solidFill>
              </a:rPr>
              <a:t>Greater the average KE= greater temp</a:t>
            </a:r>
          </a:p>
          <a:p>
            <a:endParaRPr lang="en-US" dirty="0"/>
          </a:p>
        </p:txBody>
      </p:sp>
    </p:spTree>
    <p:extLst>
      <p:ext uri="{BB962C8B-B14F-4D97-AF65-F5344CB8AC3E}">
        <p14:creationId xmlns:p14="http://schemas.microsoft.com/office/powerpoint/2010/main" val="11771278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par>
                                <p:cTn id="23" presetID="18" presetClass="entr" presetSubtype="12"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strips(downLeft)">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93692"/>
            <a:ext cx="7024744" cy="801544"/>
          </a:xfrm>
        </p:spPr>
        <p:txBody>
          <a:bodyPr>
            <a:normAutofit/>
          </a:bodyPr>
          <a:lstStyle/>
          <a:p>
            <a:r>
              <a:rPr lang="en-US" dirty="0" smtClean="0">
                <a:solidFill>
                  <a:srgbClr val="66FFCC"/>
                </a:solidFill>
              </a:rPr>
              <a:t>Temperature</a:t>
            </a:r>
            <a:endParaRPr lang="en-US" dirty="0">
              <a:solidFill>
                <a:srgbClr val="66FFCC"/>
              </a:solidFill>
            </a:endParaRPr>
          </a:p>
        </p:txBody>
      </p:sp>
      <p:sp>
        <p:nvSpPr>
          <p:cNvPr id="3" name="Content Placeholder 2"/>
          <p:cNvSpPr>
            <a:spLocks noGrp="1"/>
          </p:cNvSpPr>
          <p:nvPr>
            <p:ph idx="1"/>
          </p:nvPr>
        </p:nvSpPr>
        <p:spPr>
          <a:xfrm>
            <a:off x="714453" y="1595236"/>
            <a:ext cx="7640671" cy="4476512"/>
          </a:xfrm>
        </p:spPr>
        <p:txBody>
          <a:bodyPr>
            <a:normAutofit/>
          </a:bodyPr>
          <a:lstStyle/>
          <a:p>
            <a:r>
              <a:rPr lang="en-US" sz="3000" dirty="0" smtClean="0">
                <a:solidFill>
                  <a:srgbClr val="000000"/>
                </a:solidFill>
              </a:rPr>
              <a:t>Temperature of the air inside the house is higher than outside</a:t>
            </a:r>
          </a:p>
          <a:p>
            <a:pPr lvl="1"/>
            <a:r>
              <a:rPr lang="en-US" sz="3000" dirty="0" smtClean="0">
                <a:solidFill>
                  <a:srgbClr val="000000"/>
                </a:solidFill>
              </a:rPr>
              <a:t>Particles have _____________________ ___________ than those outside</a:t>
            </a:r>
          </a:p>
          <a:p>
            <a:pPr lvl="1"/>
            <a:r>
              <a:rPr lang="en-US" sz="3000" dirty="0" smtClean="0">
                <a:solidFill>
                  <a:srgbClr val="000000"/>
                </a:solidFill>
              </a:rPr>
              <a:t>Particles of air inside the house are moving at a ______________________ _______________________than outside</a:t>
            </a:r>
            <a:endParaRPr lang="en-US" sz="3000" dirty="0">
              <a:solidFill>
                <a:srgbClr val="000000"/>
              </a:solidFill>
            </a:endParaRPr>
          </a:p>
        </p:txBody>
      </p:sp>
    </p:spTree>
    <p:extLst>
      <p:ext uri="{BB962C8B-B14F-4D97-AF65-F5344CB8AC3E}">
        <p14:creationId xmlns:p14="http://schemas.microsoft.com/office/powerpoint/2010/main" val="26565515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932588"/>
            <a:ext cx="7024744" cy="666575"/>
          </a:xfrm>
        </p:spPr>
        <p:txBody>
          <a:bodyPr>
            <a:normAutofit fontScale="90000"/>
          </a:bodyPr>
          <a:lstStyle/>
          <a:p>
            <a:r>
              <a:rPr lang="en-US" dirty="0" smtClean="0">
                <a:solidFill>
                  <a:srgbClr val="66FFCC"/>
                </a:solidFill>
              </a:rPr>
              <a:t>TE and Temperature</a:t>
            </a:r>
            <a:endParaRPr lang="en-US" dirty="0">
              <a:solidFill>
                <a:srgbClr val="66FFCC"/>
              </a:solidFill>
            </a:endParaRPr>
          </a:p>
        </p:txBody>
      </p:sp>
      <p:sp>
        <p:nvSpPr>
          <p:cNvPr id="3" name="Content Placeholder 2"/>
          <p:cNvSpPr>
            <a:spLocks noGrp="1"/>
          </p:cNvSpPr>
          <p:nvPr>
            <p:ph idx="1"/>
          </p:nvPr>
        </p:nvSpPr>
        <p:spPr>
          <a:xfrm>
            <a:off x="635069" y="1746124"/>
            <a:ext cx="7739901" cy="4325624"/>
          </a:xfrm>
        </p:spPr>
        <p:txBody>
          <a:bodyPr>
            <a:normAutofit/>
          </a:bodyPr>
          <a:lstStyle/>
          <a:p>
            <a:r>
              <a:rPr lang="en-US" sz="3000" dirty="0" smtClean="0">
                <a:solidFill>
                  <a:schemeClr val="accent1"/>
                </a:solidFill>
              </a:rPr>
              <a:t>TE = _______ + _______</a:t>
            </a:r>
          </a:p>
          <a:p>
            <a:r>
              <a:rPr lang="en-US" sz="3000" dirty="0" smtClean="0">
                <a:solidFill>
                  <a:schemeClr val="accent1"/>
                </a:solidFill>
              </a:rPr>
              <a:t>If the ice and water have the same temp, does it have the same TE?</a:t>
            </a:r>
          </a:p>
          <a:p>
            <a:r>
              <a:rPr lang="en-US" sz="3000" dirty="0" smtClean="0">
                <a:solidFill>
                  <a:schemeClr val="accent1"/>
                </a:solidFill>
              </a:rPr>
              <a:t>____________________________________________________________________________________________________________________________________________________</a:t>
            </a:r>
          </a:p>
          <a:p>
            <a:pPr lvl="1"/>
            <a:r>
              <a:rPr lang="en-US" sz="3000" dirty="0" smtClean="0">
                <a:solidFill>
                  <a:schemeClr val="accent1"/>
                </a:solidFill>
              </a:rPr>
              <a:t>have different ____ and different ____</a:t>
            </a:r>
            <a:endParaRPr lang="en-US" sz="3000" dirty="0">
              <a:solidFill>
                <a:schemeClr val="accent1"/>
              </a:solidFill>
            </a:endParaRPr>
          </a:p>
        </p:txBody>
      </p:sp>
    </p:spTree>
    <p:extLst>
      <p:ext uri="{BB962C8B-B14F-4D97-AF65-F5344CB8AC3E}">
        <p14:creationId xmlns:p14="http://schemas.microsoft.com/office/powerpoint/2010/main" val="32846249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1" end="1"/>
                                            </p:txEl>
                                          </p:spTgt>
                                        </p:tgtEl>
                                      </p:cBhvr>
                                    </p:animEffect>
                                  </p:childTnLst>
                                </p:cTn>
                              </p:par>
                              <p:par>
                                <p:cTn id="27" presetID="49" presetClass="entr" presetSubtype="0" decel="100000" fill="hold"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1"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9" presetClass="entr" presetSubtype="0" decel="10000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p:cTn id="3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9"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4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065" y="607260"/>
            <a:ext cx="7024744" cy="781702"/>
          </a:xfrm>
        </p:spPr>
        <p:txBody>
          <a:bodyPr/>
          <a:lstStyle/>
          <a:p>
            <a:r>
              <a:rPr lang="en-US" dirty="0" smtClean="0">
                <a:solidFill>
                  <a:srgbClr val="66FFCC"/>
                </a:solidFill>
              </a:rPr>
              <a:t>Measuring Temperature</a:t>
            </a:r>
            <a:endParaRPr lang="en-US" dirty="0">
              <a:solidFill>
                <a:srgbClr val="66FFCC"/>
              </a:solidFill>
            </a:endParaRPr>
          </a:p>
        </p:txBody>
      </p:sp>
      <p:sp>
        <p:nvSpPr>
          <p:cNvPr id="3" name="Content Placeholder 2"/>
          <p:cNvSpPr>
            <a:spLocks noGrp="1"/>
          </p:cNvSpPr>
          <p:nvPr>
            <p:ph idx="1"/>
          </p:nvPr>
        </p:nvSpPr>
        <p:spPr>
          <a:xfrm>
            <a:off x="635069" y="1388963"/>
            <a:ext cx="7858977" cy="4841524"/>
          </a:xfrm>
        </p:spPr>
        <p:txBody>
          <a:bodyPr>
            <a:noAutofit/>
          </a:bodyPr>
          <a:lstStyle/>
          <a:p>
            <a:r>
              <a:rPr lang="en-US" sz="3000" dirty="0" smtClean="0">
                <a:solidFill>
                  <a:schemeClr val="accent1"/>
                </a:solidFill>
              </a:rPr>
              <a:t>Thermometer</a:t>
            </a:r>
          </a:p>
          <a:p>
            <a:pPr lvl="1"/>
            <a:r>
              <a:rPr lang="en-US" sz="3000" dirty="0" smtClean="0">
                <a:solidFill>
                  <a:schemeClr val="accent1"/>
                </a:solidFill>
              </a:rPr>
              <a:t>Bulb thermometer</a:t>
            </a:r>
          </a:p>
          <a:p>
            <a:pPr lvl="2"/>
            <a:r>
              <a:rPr lang="en-US" sz="3000" dirty="0" smtClean="0">
                <a:solidFill>
                  <a:schemeClr val="accent1"/>
                </a:solidFill>
              </a:rPr>
              <a:t>Glass tube connected to a bulb that contains a liquid</a:t>
            </a:r>
          </a:p>
          <a:p>
            <a:pPr lvl="2"/>
            <a:r>
              <a:rPr lang="en-US" sz="3000" dirty="0" smtClean="0">
                <a:solidFill>
                  <a:schemeClr val="accent1"/>
                </a:solidFill>
              </a:rPr>
              <a:t>Temp increases, the liquid _________</a:t>
            </a:r>
          </a:p>
          <a:p>
            <a:pPr marL="685800" lvl="2" indent="0">
              <a:buNone/>
            </a:pPr>
            <a:r>
              <a:rPr lang="en-US" sz="3000" dirty="0" smtClean="0">
                <a:solidFill>
                  <a:schemeClr val="accent1"/>
                </a:solidFill>
              </a:rPr>
              <a:t>____________________________________</a:t>
            </a:r>
          </a:p>
          <a:p>
            <a:pPr lvl="2"/>
            <a:r>
              <a:rPr lang="en-US" sz="3000" dirty="0" smtClean="0">
                <a:solidFill>
                  <a:schemeClr val="accent1"/>
                </a:solidFill>
              </a:rPr>
              <a:t>Temp decreases, the liquid ________</a:t>
            </a:r>
          </a:p>
          <a:p>
            <a:pPr marL="685800" lvl="2" indent="0">
              <a:buNone/>
            </a:pPr>
            <a:r>
              <a:rPr lang="en-US" sz="3000" dirty="0" smtClean="0">
                <a:solidFill>
                  <a:schemeClr val="accent1"/>
                </a:solidFill>
              </a:rPr>
              <a:t>____________________________________</a:t>
            </a:r>
          </a:p>
          <a:p>
            <a:pPr lvl="2"/>
            <a:r>
              <a:rPr lang="en-US" sz="3000" dirty="0" smtClean="0">
                <a:solidFill>
                  <a:schemeClr val="accent1"/>
                </a:solidFill>
              </a:rPr>
              <a:t>Height indicates the temp</a:t>
            </a:r>
            <a:endParaRPr lang="en-US" sz="3000" dirty="0">
              <a:solidFill>
                <a:schemeClr val="accent1"/>
              </a:solidFill>
            </a:endParaRPr>
          </a:p>
        </p:txBody>
      </p:sp>
    </p:spTree>
    <p:extLst>
      <p:ext uri="{BB962C8B-B14F-4D97-AF65-F5344CB8AC3E}">
        <p14:creationId xmlns:p14="http://schemas.microsoft.com/office/powerpoint/2010/main" val="22203512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wipe(down)">
                                      <p:cBhvr>
                                        <p:cTn id="41" dur="580">
                                          <p:stCondLst>
                                            <p:cond delay="0"/>
                                          </p:stCondLst>
                                        </p:cTn>
                                        <p:tgtEl>
                                          <p:spTgt spid="3">
                                            <p:txEl>
                                              <p:pRg st="2" end="2"/>
                                            </p:txEl>
                                          </p:spTgt>
                                        </p:tgtEl>
                                      </p:cBhvr>
                                    </p:animEffect>
                                    <p:anim calcmode="lin" valueType="num">
                                      <p:cBhvr>
                                        <p:cTn id="4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2" end="2"/>
                                            </p:txEl>
                                          </p:spTgt>
                                        </p:tgtEl>
                                      </p:cBhvr>
                                      <p:to x="100000" y="60000"/>
                                    </p:animScale>
                                    <p:animScale>
                                      <p:cBhvr>
                                        <p:cTn id="48" dur="166" decel="50000">
                                          <p:stCondLst>
                                            <p:cond delay="676"/>
                                          </p:stCondLst>
                                        </p:cTn>
                                        <p:tgtEl>
                                          <p:spTgt spid="3">
                                            <p:txEl>
                                              <p:pRg st="2" end="2"/>
                                            </p:txEl>
                                          </p:spTgt>
                                        </p:tgtEl>
                                      </p:cBhvr>
                                      <p:to x="100000" y="100000"/>
                                    </p:animScale>
                                    <p:animScale>
                                      <p:cBhvr>
                                        <p:cTn id="49" dur="26">
                                          <p:stCondLst>
                                            <p:cond delay="1312"/>
                                          </p:stCondLst>
                                        </p:cTn>
                                        <p:tgtEl>
                                          <p:spTgt spid="3">
                                            <p:txEl>
                                              <p:pRg st="2" end="2"/>
                                            </p:txEl>
                                          </p:spTgt>
                                        </p:tgtEl>
                                      </p:cBhvr>
                                      <p:to x="100000" y="80000"/>
                                    </p:animScale>
                                    <p:animScale>
                                      <p:cBhvr>
                                        <p:cTn id="50" dur="166" decel="50000">
                                          <p:stCondLst>
                                            <p:cond delay="1338"/>
                                          </p:stCondLst>
                                        </p:cTn>
                                        <p:tgtEl>
                                          <p:spTgt spid="3">
                                            <p:txEl>
                                              <p:pRg st="2" end="2"/>
                                            </p:txEl>
                                          </p:spTgt>
                                        </p:tgtEl>
                                      </p:cBhvr>
                                      <p:to x="100000" y="100000"/>
                                    </p:animScale>
                                    <p:animScale>
                                      <p:cBhvr>
                                        <p:cTn id="51" dur="26">
                                          <p:stCondLst>
                                            <p:cond delay="1642"/>
                                          </p:stCondLst>
                                        </p:cTn>
                                        <p:tgtEl>
                                          <p:spTgt spid="3">
                                            <p:txEl>
                                              <p:pRg st="2" end="2"/>
                                            </p:txEl>
                                          </p:spTgt>
                                        </p:tgtEl>
                                      </p:cBhvr>
                                      <p:to x="100000" y="90000"/>
                                    </p:animScale>
                                    <p:animScale>
                                      <p:cBhvr>
                                        <p:cTn id="52" dur="166" decel="50000">
                                          <p:stCondLst>
                                            <p:cond delay="1668"/>
                                          </p:stCondLst>
                                        </p:cTn>
                                        <p:tgtEl>
                                          <p:spTgt spid="3">
                                            <p:txEl>
                                              <p:pRg st="2" end="2"/>
                                            </p:txEl>
                                          </p:spTgt>
                                        </p:tgtEl>
                                      </p:cBhvr>
                                      <p:to x="100000" y="100000"/>
                                    </p:animScale>
                                    <p:animScale>
                                      <p:cBhvr>
                                        <p:cTn id="53" dur="26">
                                          <p:stCondLst>
                                            <p:cond delay="1808"/>
                                          </p:stCondLst>
                                        </p:cTn>
                                        <p:tgtEl>
                                          <p:spTgt spid="3">
                                            <p:txEl>
                                              <p:pRg st="2" end="2"/>
                                            </p:txEl>
                                          </p:spTgt>
                                        </p:tgtEl>
                                      </p:cBhvr>
                                      <p:to x="100000" y="95000"/>
                                    </p:animScale>
                                    <p:animScale>
                                      <p:cBhvr>
                                        <p:cTn id="54" dur="166" decel="50000">
                                          <p:stCondLst>
                                            <p:cond delay="1834"/>
                                          </p:stCondLst>
                                        </p:cTn>
                                        <p:tgtEl>
                                          <p:spTgt spid="3">
                                            <p:txEl>
                                              <p:pRg st="2" end="2"/>
                                            </p:txEl>
                                          </p:spTgt>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nodeType="clickEffect">
                                  <p:stCondLst>
                                    <p:cond delay="0"/>
                                  </p:stCondLst>
                                  <p:childTnLst>
                                    <p:set>
                                      <p:cBhvr>
                                        <p:cTn id="58" dur="1" fill="hold">
                                          <p:stCondLst>
                                            <p:cond delay="0"/>
                                          </p:stCondLst>
                                        </p:cTn>
                                        <p:tgtEl>
                                          <p:spTgt spid="3">
                                            <p:txEl>
                                              <p:pRg st="3" end="3"/>
                                            </p:txEl>
                                          </p:spTgt>
                                        </p:tgtEl>
                                        <p:attrNameLst>
                                          <p:attrName>style.visibility</p:attrName>
                                        </p:attrNameLst>
                                      </p:cBhvr>
                                      <p:to>
                                        <p:strVal val="visible"/>
                                      </p:to>
                                    </p:set>
                                    <p:animEffect transition="in" filter="wipe(down)">
                                      <p:cBhvr>
                                        <p:cTn id="59" dur="580">
                                          <p:stCondLst>
                                            <p:cond delay="0"/>
                                          </p:stCondLst>
                                        </p:cTn>
                                        <p:tgtEl>
                                          <p:spTgt spid="3">
                                            <p:txEl>
                                              <p:pRg st="3" end="3"/>
                                            </p:txEl>
                                          </p:spTgt>
                                        </p:tgtEl>
                                      </p:cBhvr>
                                    </p:animEffect>
                                    <p:anim calcmode="lin" valueType="num">
                                      <p:cBhvr>
                                        <p:cTn id="6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3">
                                            <p:txEl>
                                              <p:pRg st="3" end="3"/>
                                            </p:txEl>
                                          </p:spTgt>
                                        </p:tgtEl>
                                      </p:cBhvr>
                                      <p:to x="100000" y="60000"/>
                                    </p:animScale>
                                    <p:animScale>
                                      <p:cBhvr>
                                        <p:cTn id="66" dur="166" decel="50000">
                                          <p:stCondLst>
                                            <p:cond delay="676"/>
                                          </p:stCondLst>
                                        </p:cTn>
                                        <p:tgtEl>
                                          <p:spTgt spid="3">
                                            <p:txEl>
                                              <p:pRg st="3" end="3"/>
                                            </p:txEl>
                                          </p:spTgt>
                                        </p:tgtEl>
                                      </p:cBhvr>
                                      <p:to x="100000" y="100000"/>
                                    </p:animScale>
                                    <p:animScale>
                                      <p:cBhvr>
                                        <p:cTn id="67" dur="26">
                                          <p:stCondLst>
                                            <p:cond delay="1312"/>
                                          </p:stCondLst>
                                        </p:cTn>
                                        <p:tgtEl>
                                          <p:spTgt spid="3">
                                            <p:txEl>
                                              <p:pRg st="3" end="3"/>
                                            </p:txEl>
                                          </p:spTgt>
                                        </p:tgtEl>
                                      </p:cBhvr>
                                      <p:to x="100000" y="80000"/>
                                    </p:animScale>
                                    <p:animScale>
                                      <p:cBhvr>
                                        <p:cTn id="68" dur="166" decel="50000">
                                          <p:stCondLst>
                                            <p:cond delay="1338"/>
                                          </p:stCondLst>
                                        </p:cTn>
                                        <p:tgtEl>
                                          <p:spTgt spid="3">
                                            <p:txEl>
                                              <p:pRg st="3" end="3"/>
                                            </p:txEl>
                                          </p:spTgt>
                                        </p:tgtEl>
                                      </p:cBhvr>
                                      <p:to x="100000" y="100000"/>
                                    </p:animScale>
                                    <p:animScale>
                                      <p:cBhvr>
                                        <p:cTn id="69" dur="26">
                                          <p:stCondLst>
                                            <p:cond delay="1642"/>
                                          </p:stCondLst>
                                        </p:cTn>
                                        <p:tgtEl>
                                          <p:spTgt spid="3">
                                            <p:txEl>
                                              <p:pRg st="3" end="3"/>
                                            </p:txEl>
                                          </p:spTgt>
                                        </p:tgtEl>
                                      </p:cBhvr>
                                      <p:to x="100000" y="90000"/>
                                    </p:animScale>
                                    <p:animScale>
                                      <p:cBhvr>
                                        <p:cTn id="70" dur="166" decel="50000">
                                          <p:stCondLst>
                                            <p:cond delay="1668"/>
                                          </p:stCondLst>
                                        </p:cTn>
                                        <p:tgtEl>
                                          <p:spTgt spid="3">
                                            <p:txEl>
                                              <p:pRg st="3" end="3"/>
                                            </p:txEl>
                                          </p:spTgt>
                                        </p:tgtEl>
                                      </p:cBhvr>
                                      <p:to x="100000" y="100000"/>
                                    </p:animScale>
                                    <p:animScale>
                                      <p:cBhvr>
                                        <p:cTn id="71" dur="26">
                                          <p:stCondLst>
                                            <p:cond delay="1808"/>
                                          </p:stCondLst>
                                        </p:cTn>
                                        <p:tgtEl>
                                          <p:spTgt spid="3">
                                            <p:txEl>
                                              <p:pRg st="3" end="3"/>
                                            </p:txEl>
                                          </p:spTgt>
                                        </p:tgtEl>
                                      </p:cBhvr>
                                      <p:to x="100000" y="95000"/>
                                    </p:animScale>
                                    <p:animScale>
                                      <p:cBhvr>
                                        <p:cTn id="72" dur="166" decel="50000">
                                          <p:stCondLst>
                                            <p:cond delay="1834"/>
                                          </p:stCondLst>
                                        </p:cTn>
                                        <p:tgtEl>
                                          <p:spTgt spid="3">
                                            <p:txEl>
                                              <p:pRg st="3" end="3"/>
                                            </p:txEl>
                                          </p:spTgt>
                                        </p:tgtEl>
                                      </p:cBhvr>
                                      <p:to x="100000" y="100000"/>
                                    </p:animScale>
                                  </p:childTnLst>
                                </p:cTn>
                              </p:par>
                            </p:childTnLst>
                          </p:cTn>
                        </p:par>
                      </p:childTnLst>
                    </p:cTn>
                  </p:par>
                  <p:par>
                    <p:cTn id="73" fill="hold">
                      <p:stCondLst>
                        <p:cond delay="indefinite"/>
                      </p:stCondLst>
                      <p:childTnLst>
                        <p:par>
                          <p:cTn id="74" fill="hold">
                            <p:stCondLst>
                              <p:cond delay="0"/>
                            </p:stCondLst>
                            <p:childTnLst>
                              <p:par>
                                <p:cTn id="75" presetID="26" presetClass="entr" presetSubtype="0" fill="hold" nodeType="clickEffect">
                                  <p:stCondLst>
                                    <p:cond delay="0"/>
                                  </p:stCondLst>
                                  <p:childTnLst>
                                    <p:set>
                                      <p:cBhvr>
                                        <p:cTn id="76" dur="1" fill="hold">
                                          <p:stCondLst>
                                            <p:cond delay="0"/>
                                          </p:stCondLst>
                                        </p:cTn>
                                        <p:tgtEl>
                                          <p:spTgt spid="3">
                                            <p:txEl>
                                              <p:pRg st="4" end="4"/>
                                            </p:txEl>
                                          </p:spTgt>
                                        </p:tgtEl>
                                        <p:attrNameLst>
                                          <p:attrName>style.visibility</p:attrName>
                                        </p:attrNameLst>
                                      </p:cBhvr>
                                      <p:to>
                                        <p:strVal val="visible"/>
                                      </p:to>
                                    </p:set>
                                    <p:animEffect transition="in" filter="wipe(down)">
                                      <p:cBhvr>
                                        <p:cTn id="77" dur="580">
                                          <p:stCondLst>
                                            <p:cond delay="0"/>
                                          </p:stCondLst>
                                        </p:cTn>
                                        <p:tgtEl>
                                          <p:spTgt spid="3">
                                            <p:txEl>
                                              <p:pRg st="4" end="4"/>
                                            </p:txEl>
                                          </p:spTgt>
                                        </p:tgtEl>
                                      </p:cBhvr>
                                    </p:animEffect>
                                    <p:anim calcmode="lin" valueType="num">
                                      <p:cBhvr>
                                        <p:cTn id="7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3" dur="26">
                                          <p:stCondLst>
                                            <p:cond delay="650"/>
                                          </p:stCondLst>
                                        </p:cTn>
                                        <p:tgtEl>
                                          <p:spTgt spid="3">
                                            <p:txEl>
                                              <p:pRg st="4" end="4"/>
                                            </p:txEl>
                                          </p:spTgt>
                                        </p:tgtEl>
                                      </p:cBhvr>
                                      <p:to x="100000" y="60000"/>
                                    </p:animScale>
                                    <p:animScale>
                                      <p:cBhvr>
                                        <p:cTn id="84" dur="166" decel="50000">
                                          <p:stCondLst>
                                            <p:cond delay="676"/>
                                          </p:stCondLst>
                                        </p:cTn>
                                        <p:tgtEl>
                                          <p:spTgt spid="3">
                                            <p:txEl>
                                              <p:pRg st="4" end="4"/>
                                            </p:txEl>
                                          </p:spTgt>
                                        </p:tgtEl>
                                      </p:cBhvr>
                                      <p:to x="100000" y="100000"/>
                                    </p:animScale>
                                    <p:animScale>
                                      <p:cBhvr>
                                        <p:cTn id="85" dur="26">
                                          <p:stCondLst>
                                            <p:cond delay="1312"/>
                                          </p:stCondLst>
                                        </p:cTn>
                                        <p:tgtEl>
                                          <p:spTgt spid="3">
                                            <p:txEl>
                                              <p:pRg st="4" end="4"/>
                                            </p:txEl>
                                          </p:spTgt>
                                        </p:tgtEl>
                                      </p:cBhvr>
                                      <p:to x="100000" y="80000"/>
                                    </p:animScale>
                                    <p:animScale>
                                      <p:cBhvr>
                                        <p:cTn id="86" dur="166" decel="50000">
                                          <p:stCondLst>
                                            <p:cond delay="1338"/>
                                          </p:stCondLst>
                                        </p:cTn>
                                        <p:tgtEl>
                                          <p:spTgt spid="3">
                                            <p:txEl>
                                              <p:pRg st="4" end="4"/>
                                            </p:txEl>
                                          </p:spTgt>
                                        </p:tgtEl>
                                      </p:cBhvr>
                                      <p:to x="100000" y="100000"/>
                                    </p:animScale>
                                    <p:animScale>
                                      <p:cBhvr>
                                        <p:cTn id="87" dur="26">
                                          <p:stCondLst>
                                            <p:cond delay="1642"/>
                                          </p:stCondLst>
                                        </p:cTn>
                                        <p:tgtEl>
                                          <p:spTgt spid="3">
                                            <p:txEl>
                                              <p:pRg st="4" end="4"/>
                                            </p:txEl>
                                          </p:spTgt>
                                        </p:tgtEl>
                                      </p:cBhvr>
                                      <p:to x="100000" y="90000"/>
                                    </p:animScale>
                                    <p:animScale>
                                      <p:cBhvr>
                                        <p:cTn id="88" dur="166" decel="50000">
                                          <p:stCondLst>
                                            <p:cond delay="1668"/>
                                          </p:stCondLst>
                                        </p:cTn>
                                        <p:tgtEl>
                                          <p:spTgt spid="3">
                                            <p:txEl>
                                              <p:pRg st="4" end="4"/>
                                            </p:txEl>
                                          </p:spTgt>
                                        </p:tgtEl>
                                      </p:cBhvr>
                                      <p:to x="100000" y="100000"/>
                                    </p:animScale>
                                    <p:animScale>
                                      <p:cBhvr>
                                        <p:cTn id="89" dur="26">
                                          <p:stCondLst>
                                            <p:cond delay="1808"/>
                                          </p:stCondLst>
                                        </p:cTn>
                                        <p:tgtEl>
                                          <p:spTgt spid="3">
                                            <p:txEl>
                                              <p:pRg st="4" end="4"/>
                                            </p:txEl>
                                          </p:spTgt>
                                        </p:tgtEl>
                                      </p:cBhvr>
                                      <p:to x="100000" y="95000"/>
                                    </p:animScale>
                                    <p:animScale>
                                      <p:cBhvr>
                                        <p:cTn id="90" dur="166" decel="50000">
                                          <p:stCondLst>
                                            <p:cond delay="1834"/>
                                          </p:stCondLst>
                                        </p:cTn>
                                        <p:tgtEl>
                                          <p:spTgt spid="3">
                                            <p:txEl>
                                              <p:pRg st="4" end="4"/>
                                            </p:txEl>
                                          </p:spTgt>
                                        </p:tgtEl>
                                      </p:cBhvr>
                                      <p:to x="100000" y="100000"/>
                                    </p:animScale>
                                  </p:childTnLst>
                                </p:cTn>
                              </p:par>
                              <p:par>
                                <p:cTn id="91" presetID="26" presetClass="entr" presetSubtype="0" fill="hold" nodeType="withEffect">
                                  <p:stCondLst>
                                    <p:cond delay="0"/>
                                  </p:stCondLst>
                                  <p:childTnLst>
                                    <p:set>
                                      <p:cBhvr>
                                        <p:cTn id="92" dur="1" fill="hold">
                                          <p:stCondLst>
                                            <p:cond delay="0"/>
                                          </p:stCondLst>
                                        </p:cTn>
                                        <p:tgtEl>
                                          <p:spTgt spid="3">
                                            <p:txEl>
                                              <p:pRg st="5" end="5"/>
                                            </p:txEl>
                                          </p:spTgt>
                                        </p:tgtEl>
                                        <p:attrNameLst>
                                          <p:attrName>style.visibility</p:attrName>
                                        </p:attrNameLst>
                                      </p:cBhvr>
                                      <p:to>
                                        <p:strVal val="visible"/>
                                      </p:to>
                                    </p:set>
                                    <p:animEffect transition="in" filter="wipe(down)">
                                      <p:cBhvr>
                                        <p:cTn id="93" dur="580">
                                          <p:stCondLst>
                                            <p:cond delay="0"/>
                                          </p:stCondLst>
                                        </p:cTn>
                                        <p:tgtEl>
                                          <p:spTgt spid="3">
                                            <p:txEl>
                                              <p:pRg st="5" end="5"/>
                                            </p:txEl>
                                          </p:spTgt>
                                        </p:tgtEl>
                                      </p:cBhvr>
                                    </p:animEffect>
                                    <p:anim calcmode="lin" valueType="num">
                                      <p:cBhvr>
                                        <p:cTn id="94"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9" dur="26">
                                          <p:stCondLst>
                                            <p:cond delay="650"/>
                                          </p:stCondLst>
                                        </p:cTn>
                                        <p:tgtEl>
                                          <p:spTgt spid="3">
                                            <p:txEl>
                                              <p:pRg st="5" end="5"/>
                                            </p:txEl>
                                          </p:spTgt>
                                        </p:tgtEl>
                                      </p:cBhvr>
                                      <p:to x="100000" y="60000"/>
                                    </p:animScale>
                                    <p:animScale>
                                      <p:cBhvr>
                                        <p:cTn id="100" dur="166" decel="50000">
                                          <p:stCondLst>
                                            <p:cond delay="676"/>
                                          </p:stCondLst>
                                        </p:cTn>
                                        <p:tgtEl>
                                          <p:spTgt spid="3">
                                            <p:txEl>
                                              <p:pRg st="5" end="5"/>
                                            </p:txEl>
                                          </p:spTgt>
                                        </p:tgtEl>
                                      </p:cBhvr>
                                      <p:to x="100000" y="100000"/>
                                    </p:animScale>
                                    <p:animScale>
                                      <p:cBhvr>
                                        <p:cTn id="101" dur="26">
                                          <p:stCondLst>
                                            <p:cond delay="1312"/>
                                          </p:stCondLst>
                                        </p:cTn>
                                        <p:tgtEl>
                                          <p:spTgt spid="3">
                                            <p:txEl>
                                              <p:pRg st="5" end="5"/>
                                            </p:txEl>
                                          </p:spTgt>
                                        </p:tgtEl>
                                      </p:cBhvr>
                                      <p:to x="100000" y="80000"/>
                                    </p:animScale>
                                    <p:animScale>
                                      <p:cBhvr>
                                        <p:cTn id="102" dur="166" decel="50000">
                                          <p:stCondLst>
                                            <p:cond delay="1338"/>
                                          </p:stCondLst>
                                        </p:cTn>
                                        <p:tgtEl>
                                          <p:spTgt spid="3">
                                            <p:txEl>
                                              <p:pRg st="5" end="5"/>
                                            </p:txEl>
                                          </p:spTgt>
                                        </p:tgtEl>
                                      </p:cBhvr>
                                      <p:to x="100000" y="100000"/>
                                    </p:animScale>
                                    <p:animScale>
                                      <p:cBhvr>
                                        <p:cTn id="103" dur="26">
                                          <p:stCondLst>
                                            <p:cond delay="1642"/>
                                          </p:stCondLst>
                                        </p:cTn>
                                        <p:tgtEl>
                                          <p:spTgt spid="3">
                                            <p:txEl>
                                              <p:pRg st="5" end="5"/>
                                            </p:txEl>
                                          </p:spTgt>
                                        </p:tgtEl>
                                      </p:cBhvr>
                                      <p:to x="100000" y="90000"/>
                                    </p:animScale>
                                    <p:animScale>
                                      <p:cBhvr>
                                        <p:cTn id="104" dur="166" decel="50000">
                                          <p:stCondLst>
                                            <p:cond delay="1668"/>
                                          </p:stCondLst>
                                        </p:cTn>
                                        <p:tgtEl>
                                          <p:spTgt spid="3">
                                            <p:txEl>
                                              <p:pRg st="5" end="5"/>
                                            </p:txEl>
                                          </p:spTgt>
                                        </p:tgtEl>
                                      </p:cBhvr>
                                      <p:to x="100000" y="100000"/>
                                    </p:animScale>
                                    <p:animScale>
                                      <p:cBhvr>
                                        <p:cTn id="105" dur="26">
                                          <p:stCondLst>
                                            <p:cond delay="1808"/>
                                          </p:stCondLst>
                                        </p:cTn>
                                        <p:tgtEl>
                                          <p:spTgt spid="3">
                                            <p:txEl>
                                              <p:pRg st="5" end="5"/>
                                            </p:txEl>
                                          </p:spTgt>
                                        </p:tgtEl>
                                      </p:cBhvr>
                                      <p:to x="100000" y="95000"/>
                                    </p:animScale>
                                    <p:animScale>
                                      <p:cBhvr>
                                        <p:cTn id="106" dur="166" decel="50000">
                                          <p:stCondLst>
                                            <p:cond delay="1834"/>
                                          </p:stCondLst>
                                        </p:cTn>
                                        <p:tgtEl>
                                          <p:spTgt spid="3">
                                            <p:txEl>
                                              <p:pRg st="5" end="5"/>
                                            </p:txEl>
                                          </p:spTgt>
                                        </p:tgtEl>
                                      </p:cBhvr>
                                      <p:to x="100000" y="100000"/>
                                    </p:animScale>
                                  </p:childTnLst>
                                </p:cTn>
                              </p:par>
                              <p:par>
                                <p:cTn id="107" presetID="26" presetClass="entr" presetSubtype="0" fill="hold" nodeType="withEffect">
                                  <p:stCondLst>
                                    <p:cond delay="0"/>
                                  </p:stCondLst>
                                  <p:childTnLst>
                                    <p:set>
                                      <p:cBhvr>
                                        <p:cTn id="108" dur="1" fill="hold">
                                          <p:stCondLst>
                                            <p:cond delay="0"/>
                                          </p:stCondLst>
                                        </p:cTn>
                                        <p:tgtEl>
                                          <p:spTgt spid="3">
                                            <p:txEl>
                                              <p:pRg st="6" end="6"/>
                                            </p:txEl>
                                          </p:spTgt>
                                        </p:tgtEl>
                                        <p:attrNameLst>
                                          <p:attrName>style.visibility</p:attrName>
                                        </p:attrNameLst>
                                      </p:cBhvr>
                                      <p:to>
                                        <p:strVal val="visible"/>
                                      </p:to>
                                    </p:set>
                                    <p:animEffect transition="in" filter="wipe(down)">
                                      <p:cBhvr>
                                        <p:cTn id="109" dur="580">
                                          <p:stCondLst>
                                            <p:cond delay="0"/>
                                          </p:stCondLst>
                                        </p:cTn>
                                        <p:tgtEl>
                                          <p:spTgt spid="3">
                                            <p:txEl>
                                              <p:pRg st="6" end="6"/>
                                            </p:txEl>
                                          </p:spTgt>
                                        </p:tgtEl>
                                      </p:cBhvr>
                                    </p:animEffect>
                                    <p:anim calcmode="lin" valueType="num">
                                      <p:cBhvr>
                                        <p:cTn id="110"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1"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2"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3"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14"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15" dur="26">
                                          <p:stCondLst>
                                            <p:cond delay="650"/>
                                          </p:stCondLst>
                                        </p:cTn>
                                        <p:tgtEl>
                                          <p:spTgt spid="3">
                                            <p:txEl>
                                              <p:pRg st="6" end="6"/>
                                            </p:txEl>
                                          </p:spTgt>
                                        </p:tgtEl>
                                      </p:cBhvr>
                                      <p:to x="100000" y="60000"/>
                                    </p:animScale>
                                    <p:animScale>
                                      <p:cBhvr>
                                        <p:cTn id="116" dur="166" decel="50000">
                                          <p:stCondLst>
                                            <p:cond delay="676"/>
                                          </p:stCondLst>
                                        </p:cTn>
                                        <p:tgtEl>
                                          <p:spTgt spid="3">
                                            <p:txEl>
                                              <p:pRg st="6" end="6"/>
                                            </p:txEl>
                                          </p:spTgt>
                                        </p:tgtEl>
                                      </p:cBhvr>
                                      <p:to x="100000" y="100000"/>
                                    </p:animScale>
                                    <p:animScale>
                                      <p:cBhvr>
                                        <p:cTn id="117" dur="26">
                                          <p:stCondLst>
                                            <p:cond delay="1312"/>
                                          </p:stCondLst>
                                        </p:cTn>
                                        <p:tgtEl>
                                          <p:spTgt spid="3">
                                            <p:txEl>
                                              <p:pRg st="6" end="6"/>
                                            </p:txEl>
                                          </p:spTgt>
                                        </p:tgtEl>
                                      </p:cBhvr>
                                      <p:to x="100000" y="80000"/>
                                    </p:animScale>
                                    <p:animScale>
                                      <p:cBhvr>
                                        <p:cTn id="118" dur="166" decel="50000">
                                          <p:stCondLst>
                                            <p:cond delay="1338"/>
                                          </p:stCondLst>
                                        </p:cTn>
                                        <p:tgtEl>
                                          <p:spTgt spid="3">
                                            <p:txEl>
                                              <p:pRg st="6" end="6"/>
                                            </p:txEl>
                                          </p:spTgt>
                                        </p:tgtEl>
                                      </p:cBhvr>
                                      <p:to x="100000" y="100000"/>
                                    </p:animScale>
                                    <p:animScale>
                                      <p:cBhvr>
                                        <p:cTn id="119" dur="26">
                                          <p:stCondLst>
                                            <p:cond delay="1642"/>
                                          </p:stCondLst>
                                        </p:cTn>
                                        <p:tgtEl>
                                          <p:spTgt spid="3">
                                            <p:txEl>
                                              <p:pRg st="6" end="6"/>
                                            </p:txEl>
                                          </p:spTgt>
                                        </p:tgtEl>
                                      </p:cBhvr>
                                      <p:to x="100000" y="90000"/>
                                    </p:animScale>
                                    <p:animScale>
                                      <p:cBhvr>
                                        <p:cTn id="120" dur="166" decel="50000">
                                          <p:stCondLst>
                                            <p:cond delay="1668"/>
                                          </p:stCondLst>
                                        </p:cTn>
                                        <p:tgtEl>
                                          <p:spTgt spid="3">
                                            <p:txEl>
                                              <p:pRg st="6" end="6"/>
                                            </p:txEl>
                                          </p:spTgt>
                                        </p:tgtEl>
                                      </p:cBhvr>
                                      <p:to x="100000" y="100000"/>
                                    </p:animScale>
                                    <p:animScale>
                                      <p:cBhvr>
                                        <p:cTn id="121" dur="26">
                                          <p:stCondLst>
                                            <p:cond delay="1808"/>
                                          </p:stCondLst>
                                        </p:cTn>
                                        <p:tgtEl>
                                          <p:spTgt spid="3">
                                            <p:txEl>
                                              <p:pRg st="6" end="6"/>
                                            </p:txEl>
                                          </p:spTgt>
                                        </p:tgtEl>
                                      </p:cBhvr>
                                      <p:to x="100000" y="95000"/>
                                    </p:animScale>
                                    <p:animScale>
                                      <p:cBhvr>
                                        <p:cTn id="122" dur="166" decel="50000">
                                          <p:stCondLst>
                                            <p:cond delay="1834"/>
                                          </p:stCondLst>
                                        </p:cTn>
                                        <p:tgtEl>
                                          <p:spTgt spid="3">
                                            <p:txEl>
                                              <p:pRg st="6" end="6"/>
                                            </p:txEl>
                                          </p:spTgt>
                                        </p:tgtEl>
                                      </p:cBhvr>
                                      <p:to x="100000" y="100000"/>
                                    </p:animScale>
                                  </p:childTnLst>
                                </p:cTn>
                              </p:par>
                            </p:childTnLst>
                          </p:cTn>
                        </p:par>
                      </p:childTnLst>
                    </p:cTn>
                  </p:par>
                  <p:par>
                    <p:cTn id="123" fill="hold">
                      <p:stCondLst>
                        <p:cond delay="indefinite"/>
                      </p:stCondLst>
                      <p:childTnLst>
                        <p:par>
                          <p:cTn id="124" fill="hold">
                            <p:stCondLst>
                              <p:cond delay="0"/>
                            </p:stCondLst>
                            <p:childTnLst>
                              <p:par>
                                <p:cTn id="125" presetID="26" presetClass="entr" presetSubtype="0" fill="hold" nodeType="clickEffect">
                                  <p:stCondLst>
                                    <p:cond delay="0"/>
                                  </p:stCondLst>
                                  <p:childTnLst>
                                    <p:set>
                                      <p:cBhvr>
                                        <p:cTn id="126" dur="1" fill="hold">
                                          <p:stCondLst>
                                            <p:cond delay="0"/>
                                          </p:stCondLst>
                                        </p:cTn>
                                        <p:tgtEl>
                                          <p:spTgt spid="3">
                                            <p:txEl>
                                              <p:pRg st="7" end="7"/>
                                            </p:txEl>
                                          </p:spTgt>
                                        </p:tgtEl>
                                        <p:attrNameLst>
                                          <p:attrName>style.visibility</p:attrName>
                                        </p:attrNameLst>
                                      </p:cBhvr>
                                      <p:to>
                                        <p:strVal val="visible"/>
                                      </p:to>
                                    </p:set>
                                    <p:animEffect transition="in" filter="wipe(down)">
                                      <p:cBhvr>
                                        <p:cTn id="127" dur="580">
                                          <p:stCondLst>
                                            <p:cond delay="0"/>
                                          </p:stCondLst>
                                        </p:cTn>
                                        <p:tgtEl>
                                          <p:spTgt spid="3">
                                            <p:txEl>
                                              <p:pRg st="7" end="7"/>
                                            </p:txEl>
                                          </p:spTgt>
                                        </p:tgtEl>
                                      </p:cBhvr>
                                    </p:animEffect>
                                    <p:anim calcmode="lin" valueType="num">
                                      <p:cBhvr>
                                        <p:cTn id="128"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29"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0"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1"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2"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3" dur="26">
                                          <p:stCondLst>
                                            <p:cond delay="650"/>
                                          </p:stCondLst>
                                        </p:cTn>
                                        <p:tgtEl>
                                          <p:spTgt spid="3">
                                            <p:txEl>
                                              <p:pRg st="7" end="7"/>
                                            </p:txEl>
                                          </p:spTgt>
                                        </p:tgtEl>
                                      </p:cBhvr>
                                      <p:to x="100000" y="60000"/>
                                    </p:animScale>
                                    <p:animScale>
                                      <p:cBhvr>
                                        <p:cTn id="134" dur="166" decel="50000">
                                          <p:stCondLst>
                                            <p:cond delay="676"/>
                                          </p:stCondLst>
                                        </p:cTn>
                                        <p:tgtEl>
                                          <p:spTgt spid="3">
                                            <p:txEl>
                                              <p:pRg st="7" end="7"/>
                                            </p:txEl>
                                          </p:spTgt>
                                        </p:tgtEl>
                                      </p:cBhvr>
                                      <p:to x="100000" y="100000"/>
                                    </p:animScale>
                                    <p:animScale>
                                      <p:cBhvr>
                                        <p:cTn id="135" dur="26">
                                          <p:stCondLst>
                                            <p:cond delay="1312"/>
                                          </p:stCondLst>
                                        </p:cTn>
                                        <p:tgtEl>
                                          <p:spTgt spid="3">
                                            <p:txEl>
                                              <p:pRg st="7" end="7"/>
                                            </p:txEl>
                                          </p:spTgt>
                                        </p:tgtEl>
                                      </p:cBhvr>
                                      <p:to x="100000" y="80000"/>
                                    </p:animScale>
                                    <p:animScale>
                                      <p:cBhvr>
                                        <p:cTn id="136" dur="166" decel="50000">
                                          <p:stCondLst>
                                            <p:cond delay="1338"/>
                                          </p:stCondLst>
                                        </p:cTn>
                                        <p:tgtEl>
                                          <p:spTgt spid="3">
                                            <p:txEl>
                                              <p:pRg st="7" end="7"/>
                                            </p:txEl>
                                          </p:spTgt>
                                        </p:tgtEl>
                                      </p:cBhvr>
                                      <p:to x="100000" y="100000"/>
                                    </p:animScale>
                                    <p:animScale>
                                      <p:cBhvr>
                                        <p:cTn id="137" dur="26">
                                          <p:stCondLst>
                                            <p:cond delay="1642"/>
                                          </p:stCondLst>
                                        </p:cTn>
                                        <p:tgtEl>
                                          <p:spTgt spid="3">
                                            <p:txEl>
                                              <p:pRg st="7" end="7"/>
                                            </p:txEl>
                                          </p:spTgt>
                                        </p:tgtEl>
                                      </p:cBhvr>
                                      <p:to x="100000" y="90000"/>
                                    </p:animScale>
                                    <p:animScale>
                                      <p:cBhvr>
                                        <p:cTn id="138" dur="166" decel="50000">
                                          <p:stCondLst>
                                            <p:cond delay="1668"/>
                                          </p:stCondLst>
                                        </p:cTn>
                                        <p:tgtEl>
                                          <p:spTgt spid="3">
                                            <p:txEl>
                                              <p:pRg st="7" end="7"/>
                                            </p:txEl>
                                          </p:spTgt>
                                        </p:tgtEl>
                                      </p:cBhvr>
                                      <p:to x="100000" y="100000"/>
                                    </p:animScale>
                                    <p:animScale>
                                      <p:cBhvr>
                                        <p:cTn id="139" dur="26">
                                          <p:stCondLst>
                                            <p:cond delay="1808"/>
                                          </p:stCondLst>
                                        </p:cTn>
                                        <p:tgtEl>
                                          <p:spTgt spid="3">
                                            <p:txEl>
                                              <p:pRg st="7" end="7"/>
                                            </p:txEl>
                                          </p:spTgt>
                                        </p:tgtEl>
                                      </p:cBhvr>
                                      <p:to x="100000" y="95000"/>
                                    </p:animScale>
                                    <p:animScale>
                                      <p:cBhvr>
                                        <p:cTn id="140"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ustom 11">
      <a:dk1>
        <a:srgbClr val="999999"/>
      </a:dk1>
      <a:lt1>
        <a:sysClr val="window" lastClr="FFFFFF"/>
      </a:lt1>
      <a:dk2>
        <a:srgbClr val="B3B3B3"/>
      </a:dk2>
      <a:lt2>
        <a:srgbClr val="F8F8F8"/>
      </a:lt2>
      <a:accent1>
        <a:srgbClr val="000000"/>
      </a:accent1>
      <a:accent2>
        <a:srgbClr val="191919"/>
      </a:accent2>
      <a:accent3>
        <a:srgbClr val="333333"/>
      </a:accent3>
      <a:accent4>
        <a:srgbClr val="191919"/>
      </a:accent4>
      <a:accent5>
        <a:srgbClr val="333333"/>
      </a:accent5>
      <a:accent6>
        <a:srgbClr val="000000"/>
      </a:accent6>
      <a:hlink>
        <a:srgbClr val="00FF00"/>
      </a:hlink>
      <a:folHlink>
        <a:srgbClr val="FF0080"/>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1781</TotalTime>
  <Words>1617</Words>
  <Application>Microsoft Macintosh PowerPoint</Application>
  <PresentationFormat>On-screen Show (4:3)</PresentationFormat>
  <Paragraphs>242</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Austin</vt:lpstr>
      <vt:lpstr>Chapter 6: Thermal Energy</vt:lpstr>
      <vt:lpstr>Lesson One: Thermal Energy, Temperature, and Heat</vt:lpstr>
      <vt:lpstr>What is thermal energy?</vt:lpstr>
      <vt:lpstr>Particles also have PE</vt:lpstr>
      <vt:lpstr>Thermal energy </vt:lpstr>
      <vt:lpstr>Avg Kinetic Energy &amp; Temp</vt:lpstr>
      <vt:lpstr>Temperature</vt:lpstr>
      <vt:lpstr>TE and Temperature</vt:lpstr>
      <vt:lpstr>Measuring Temperature</vt:lpstr>
      <vt:lpstr>Temperature Scales</vt:lpstr>
      <vt:lpstr>Kelvin</vt:lpstr>
      <vt:lpstr>What is heat?</vt:lpstr>
      <vt:lpstr>Rate of heating</vt:lpstr>
      <vt:lpstr>Video</vt:lpstr>
      <vt:lpstr>Lesson Two: Thermal Energy Transfers</vt:lpstr>
      <vt:lpstr>Thermal energy is transferred:</vt:lpstr>
      <vt:lpstr>Radiation</vt:lpstr>
      <vt:lpstr>Radiation</vt:lpstr>
      <vt:lpstr>Conduction</vt:lpstr>
      <vt:lpstr>PowerPoint Presentation</vt:lpstr>
      <vt:lpstr>Thermal Conductor</vt:lpstr>
      <vt:lpstr>Thermal Insulator</vt:lpstr>
      <vt:lpstr>Specific Heat</vt:lpstr>
      <vt:lpstr>Specific Heat of Thermal Conductors &amp; Insulators</vt:lpstr>
      <vt:lpstr>Water</vt:lpstr>
      <vt:lpstr>Thermal contraction</vt:lpstr>
      <vt:lpstr>Thermal expansion</vt:lpstr>
      <vt:lpstr>Video</vt:lpstr>
      <vt:lpstr>Expansion and contraction</vt:lpstr>
      <vt:lpstr>Sidewalks</vt:lpstr>
      <vt:lpstr>Hot- Air Balloon</vt:lpstr>
      <vt:lpstr>To land…</vt:lpstr>
      <vt:lpstr>Ovenproof glass</vt:lpstr>
      <vt:lpstr>PowerPoint Presentation</vt:lpstr>
      <vt:lpstr>Convection</vt:lpstr>
      <vt:lpstr>Convection</vt:lpstr>
      <vt:lpstr>Continued…</vt:lpstr>
      <vt:lpstr>Lesson 3: Using Thermal Energy</vt:lpstr>
      <vt:lpstr>Thermal Energy Transformation</vt:lpstr>
      <vt:lpstr>Heating Appliances</vt:lpstr>
      <vt:lpstr>Thermostats</vt:lpstr>
      <vt:lpstr>Continued…</vt:lpstr>
      <vt:lpstr>Refrigerator</vt:lpstr>
      <vt:lpstr>Steps of a Refrigerator</vt:lpstr>
      <vt:lpstr>PowerPoint Presentation</vt:lpstr>
      <vt:lpstr>PowerPoint Presentation</vt:lpstr>
      <vt:lpstr>Heat Engines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Thermal Energy</dc:title>
  <dc:creator>Victoria Pisciotta</dc:creator>
  <cp:lastModifiedBy>Victoria Pisciotta</cp:lastModifiedBy>
  <cp:revision>38</cp:revision>
  <dcterms:created xsi:type="dcterms:W3CDTF">2015-01-22T16:43:05Z</dcterms:created>
  <dcterms:modified xsi:type="dcterms:W3CDTF">2016-05-11T15:18:07Z</dcterms:modified>
</cp:coreProperties>
</file>