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handoutMasterIdLst>
    <p:handoutMasterId r:id="rId50"/>
  </p:handoutMasterIdLst>
  <p:sldIdLst>
    <p:sldId id="256" r:id="rId2"/>
    <p:sldId id="309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313" r:id="rId15"/>
    <p:sldId id="310" r:id="rId16"/>
    <p:sldId id="271" r:id="rId17"/>
    <p:sldId id="272" r:id="rId18"/>
    <p:sldId id="274" r:id="rId19"/>
    <p:sldId id="307" r:id="rId20"/>
    <p:sldId id="275" r:id="rId21"/>
    <p:sldId id="276" r:id="rId22"/>
    <p:sldId id="277" r:id="rId23"/>
    <p:sldId id="279" r:id="rId24"/>
    <p:sldId id="311" r:id="rId25"/>
    <p:sldId id="281" r:id="rId26"/>
    <p:sldId id="282" r:id="rId27"/>
    <p:sldId id="284" r:id="rId28"/>
    <p:sldId id="286" r:id="rId29"/>
    <p:sldId id="314" r:id="rId30"/>
    <p:sldId id="315" r:id="rId31"/>
    <p:sldId id="287" r:id="rId32"/>
    <p:sldId id="316" r:id="rId33"/>
    <p:sldId id="317" r:id="rId34"/>
    <p:sldId id="312" r:id="rId35"/>
    <p:sldId id="292" r:id="rId36"/>
    <p:sldId id="294" r:id="rId37"/>
    <p:sldId id="295" r:id="rId38"/>
    <p:sldId id="297" r:id="rId39"/>
    <p:sldId id="288" r:id="rId40"/>
    <p:sldId id="289" r:id="rId41"/>
    <p:sldId id="290" r:id="rId42"/>
    <p:sldId id="291" r:id="rId43"/>
    <p:sldId id="300" r:id="rId44"/>
    <p:sldId id="301" r:id="rId45"/>
    <p:sldId id="304" r:id="rId46"/>
    <p:sldId id="305" r:id="rId47"/>
    <p:sldId id="306" r:id="rId48"/>
    <p:sldId id="308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61"/>
    <p:restoredTop sz="93723"/>
  </p:normalViewPr>
  <p:slideViewPr>
    <p:cSldViewPr snapToGrid="0" snapToObjects="1">
      <p:cViewPr varScale="1">
        <p:scale>
          <a:sx n="58" d="100"/>
          <a:sy n="58" d="100"/>
        </p:scale>
        <p:origin x="216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37FF2-BAF4-D14E-B96E-E3798DED4921}" type="datetimeFigureOut">
              <a:rPr lang="en-US" smtClean="0"/>
              <a:t>3/9/17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12A9D-6D7A-6B4C-9D8B-17209542A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45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3/9/17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3/9/17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slow">
    <p:pull/>
  </p:transition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Two: The laws of motion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602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51" y="1250066"/>
            <a:ext cx="8077283" cy="5150734"/>
          </a:xfrm>
        </p:spPr>
        <p:txBody>
          <a:bodyPr>
            <a:noAutofit/>
          </a:bodyPr>
          <a:lstStyle/>
          <a:p>
            <a:r>
              <a:rPr lang="en-US" sz="3000" dirty="0" smtClean="0"/>
              <a:t>Slide across the floor in your socks- you move quick and then stop</a:t>
            </a:r>
          </a:p>
          <a:p>
            <a:r>
              <a:rPr lang="en-US" sz="3000" dirty="0" smtClean="0"/>
              <a:t>The force that stops you is friction</a:t>
            </a:r>
          </a:p>
          <a:p>
            <a:r>
              <a:rPr lang="en-US" sz="3000" u="sng" dirty="0" smtClean="0">
                <a:solidFill>
                  <a:srgbClr val="0881C5"/>
                </a:solidFill>
              </a:rPr>
              <a:t>Friction</a:t>
            </a:r>
            <a:r>
              <a:rPr lang="en-US" sz="3000" dirty="0" smtClean="0">
                <a:solidFill>
                  <a:srgbClr val="0881C5"/>
                </a:solidFill>
              </a:rPr>
              <a:t> </a:t>
            </a:r>
            <a:r>
              <a:rPr lang="en-US" sz="3000" dirty="0" smtClean="0"/>
              <a:t>is a force that resists the motion of two surfaces that are touching.</a:t>
            </a:r>
          </a:p>
          <a:p>
            <a:endParaRPr lang="en-US" sz="3000" dirty="0"/>
          </a:p>
          <a:p>
            <a:r>
              <a:rPr lang="en-US" sz="3000" dirty="0" smtClean="0"/>
              <a:t>Static Friction</a:t>
            </a:r>
          </a:p>
          <a:p>
            <a:pPr lvl="1"/>
            <a:r>
              <a:rPr lang="en-US" sz="3000" dirty="0" smtClean="0"/>
              <a:t>Figure 7 on page 49</a:t>
            </a:r>
          </a:p>
          <a:p>
            <a:pPr lvl="2"/>
            <a:r>
              <a:rPr lang="en-US" sz="3000" dirty="0" smtClean="0"/>
              <a:t>Box does not move because the girl’s applied force is balanced by static friction</a:t>
            </a:r>
          </a:p>
        </p:txBody>
      </p:sp>
    </p:spTree>
    <p:extLst>
      <p:ext uri="{BB962C8B-B14F-4D97-AF65-F5344CB8AC3E}">
        <p14:creationId xmlns:p14="http://schemas.microsoft.com/office/powerpoint/2010/main" val="14035291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lvl="1"/>
            <a:r>
              <a:rPr lang="en-US" sz="3000" dirty="0" smtClean="0"/>
              <a:t>Static Friction prevents surfaces from sliding past each other</a:t>
            </a:r>
          </a:p>
          <a:p>
            <a:pPr marL="171450" lvl="1"/>
            <a:r>
              <a:rPr lang="en-US" sz="3000" dirty="0"/>
              <a:t>Up to a limit, the strength of static friction changes to match the applied </a:t>
            </a:r>
            <a:r>
              <a:rPr lang="en-US" sz="3000" dirty="0" smtClean="0"/>
              <a:t>force</a:t>
            </a:r>
          </a:p>
          <a:p>
            <a:pPr marL="537210" lvl="2"/>
            <a:r>
              <a:rPr lang="en-US" sz="2800" dirty="0" smtClean="0"/>
              <a:t>There is a maximum amount of static friction to stop the object from moving</a:t>
            </a:r>
            <a:endParaRPr lang="en-US" sz="2800" dirty="0"/>
          </a:p>
          <a:p>
            <a:pPr marL="171450" lvl="1"/>
            <a:r>
              <a:rPr lang="en-US" sz="3000" dirty="0" smtClean="0"/>
              <a:t>If the girl increases her applied force, will box move?</a:t>
            </a:r>
          </a:p>
          <a:p>
            <a:pPr marL="171450" lvl="1"/>
            <a:r>
              <a:rPr lang="en-US" sz="3000" dirty="0" smtClean="0"/>
              <a:t>No because the static friction will also increase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959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When static friction reaches its limit between surfaces, the box will move.</a:t>
            </a:r>
          </a:p>
          <a:p>
            <a:r>
              <a:rPr lang="en-US" sz="3000" dirty="0" smtClean="0"/>
              <a:t>Sliding friction opposes the motion of surfaces sliding past each other.</a:t>
            </a:r>
          </a:p>
          <a:p>
            <a:r>
              <a:rPr lang="en-US" sz="3000" dirty="0" smtClean="0"/>
              <a:t>As long as it slides, the sliding friction does not change.</a:t>
            </a:r>
          </a:p>
          <a:p>
            <a:r>
              <a:rPr lang="en-US" sz="3000" dirty="0" smtClean="0"/>
              <a:t>Increasing the applied force makes the box slide faster.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667124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Friction between a surface and a fluid is </a:t>
            </a:r>
            <a:r>
              <a:rPr lang="en-US" sz="3000" u="sng" dirty="0" smtClean="0">
                <a:solidFill>
                  <a:srgbClr val="0881C5"/>
                </a:solidFill>
              </a:rPr>
              <a:t>fluid friction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Fluid friction between a surface and air is air resistance.</a:t>
            </a:r>
          </a:p>
          <a:p>
            <a:r>
              <a:rPr lang="en-US" sz="3000" dirty="0" smtClean="0"/>
              <a:t>Decreasing the surface area toward the oncoming fluid decreases the air resistance against the object.</a:t>
            </a:r>
          </a:p>
          <a:p>
            <a:pPr lvl="7"/>
            <a:endParaRPr lang="en-US" sz="2200" dirty="0" smtClean="0"/>
          </a:p>
          <a:p>
            <a:pPr lvl="7"/>
            <a:r>
              <a:rPr lang="en-US" sz="2200" dirty="0" smtClean="0"/>
              <a:t>Versus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736" y="5040852"/>
            <a:ext cx="1302078" cy="1359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094" y="5060694"/>
            <a:ext cx="1125228" cy="150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942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Resistance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92716" cy="5257800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An example of a contact force</a:t>
            </a:r>
          </a:p>
          <a:p>
            <a:r>
              <a:rPr lang="en-US" sz="3600" dirty="0" smtClean="0"/>
              <a:t>A falling object will meet the upward force of air resistance.</a:t>
            </a:r>
            <a:endParaRPr lang="en-US" sz="3600" dirty="0"/>
          </a:p>
          <a:p>
            <a:r>
              <a:rPr lang="en-US" sz="3600" dirty="0" smtClean="0"/>
              <a:t>Increased surface area increases the air resistance</a:t>
            </a:r>
          </a:p>
          <a:p>
            <a:r>
              <a:rPr lang="en-US" sz="3600" dirty="0" smtClean="0"/>
              <a:t>Air resistance increases</a:t>
            </a:r>
          </a:p>
          <a:p>
            <a:r>
              <a:rPr lang="en-US" sz="3600" dirty="0" smtClean="0"/>
              <a:t>Terminal velocity is reached when air resistance on an object is equal to gravity. The object will no longer accelerate.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2378646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two: newton’s first law of motion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Vocab words: net force, balanced force, unbalanced force, Newton’s first law of motion, inertia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945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056693" cy="4590602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Combining Forces- Net Forces</a:t>
            </a:r>
          </a:p>
          <a:p>
            <a:pPr lvl="2"/>
            <a:r>
              <a:rPr lang="en-US" sz="3200" dirty="0" smtClean="0"/>
              <a:t>When two or more forces act on an object, forces combine.</a:t>
            </a:r>
          </a:p>
          <a:p>
            <a:pPr lvl="2"/>
            <a:r>
              <a:rPr lang="en-US" sz="3200" dirty="0" smtClean="0"/>
              <a:t>The combination of all the forces acting on an object is the </a:t>
            </a:r>
            <a:r>
              <a:rPr lang="en-US" sz="3200" u="sng" dirty="0" smtClean="0">
                <a:solidFill>
                  <a:srgbClr val="3366FF"/>
                </a:solidFill>
              </a:rPr>
              <a:t>net force</a:t>
            </a:r>
            <a:r>
              <a:rPr lang="en-US" sz="3200" dirty="0" smtClean="0"/>
              <a:t>.</a:t>
            </a:r>
          </a:p>
          <a:p>
            <a:pPr lvl="2"/>
            <a:r>
              <a:rPr lang="en-US" sz="3200" dirty="0" smtClean="0"/>
              <a:t>The way in which forces combine depends on the directions of the forces applied to the object.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8672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Identifying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Combining Forces in the Same Direction</a:t>
            </a:r>
          </a:p>
          <a:p>
            <a:pPr lvl="1"/>
            <a:r>
              <a:rPr lang="en-US" sz="3000" dirty="0" smtClean="0"/>
              <a:t>The direction of the net force is the same as the direction of the individual forces.</a:t>
            </a:r>
          </a:p>
          <a:p>
            <a:r>
              <a:rPr lang="en-US" sz="3000" dirty="0"/>
              <a:t>Combining Forces in Opposite Directions</a:t>
            </a:r>
          </a:p>
          <a:p>
            <a:pPr lvl="1"/>
            <a:r>
              <a:rPr lang="en-US" sz="3000" dirty="0"/>
              <a:t>The net force is the sum of the positive and negative forces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20134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Balanced and Unbalanced</a:t>
            </a:r>
          </a:p>
          <a:p>
            <a:pPr lvl="1"/>
            <a:r>
              <a:rPr lang="en-US" sz="3000" dirty="0" smtClean="0"/>
              <a:t>When two forces acting on an object in opposite directions are the same strength, the forces are </a:t>
            </a:r>
            <a:r>
              <a:rPr lang="en-US" sz="3000" u="sng" dirty="0" smtClean="0">
                <a:solidFill>
                  <a:srgbClr val="3366FF"/>
                </a:solidFill>
              </a:rPr>
              <a:t>balanced</a:t>
            </a:r>
            <a:r>
              <a:rPr lang="en-US" sz="3000" dirty="0" smtClean="0"/>
              <a:t>.</a:t>
            </a:r>
          </a:p>
          <a:p>
            <a:pPr lvl="2"/>
            <a:r>
              <a:rPr lang="en-US" sz="3000" dirty="0" smtClean="0"/>
              <a:t>The net force is zero</a:t>
            </a:r>
          </a:p>
          <a:p>
            <a:pPr lvl="1"/>
            <a:r>
              <a:rPr lang="en-US" sz="2800" dirty="0" smtClean="0"/>
              <a:t>Forces acting on an object that combine and form a net force that is not zero are </a:t>
            </a:r>
            <a:r>
              <a:rPr lang="en-US" sz="2800" u="sng" dirty="0" smtClean="0">
                <a:solidFill>
                  <a:srgbClr val="3366FF"/>
                </a:solidFill>
              </a:rPr>
              <a:t>unbalanced forces</a:t>
            </a:r>
            <a:r>
              <a:rPr lang="en-US" sz="2800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494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Therefore…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0847"/>
            <a:ext cx="8176437" cy="566715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Unbalanced forces put a stationary object into motion (produce acceleration) or change the velocity of a moving object.</a:t>
            </a:r>
            <a:endParaRPr lang="en-US" sz="3000" dirty="0"/>
          </a:p>
          <a:p>
            <a:r>
              <a:rPr lang="en-US" sz="3000" dirty="0"/>
              <a:t>Balanced forces produce a lack of motion or steady velocity. </a:t>
            </a:r>
          </a:p>
          <a:p>
            <a:r>
              <a:rPr lang="en-US" sz="2400" dirty="0"/>
              <a:t>Never cause a change in an objects motion.</a:t>
            </a:r>
            <a:endParaRPr lang="en-US" dirty="0"/>
          </a:p>
          <a:p>
            <a:r>
              <a:rPr lang="en-US" sz="2400" dirty="0"/>
              <a:t>- If an object is stopped it remains stopped.</a:t>
            </a:r>
            <a:endParaRPr lang="en-US" dirty="0"/>
          </a:p>
          <a:p>
            <a:r>
              <a:rPr lang="en-US" sz="2400" dirty="0"/>
              <a:t>- If an object is in motion at a constant speed it remains in motion at a constant speed.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813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one: Gravity and Friction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Vocab words: </a:t>
            </a:r>
          </a:p>
          <a:p>
            <a:r>
              <a:rPr lang="en-US" dirty="0" smtClean="0"/>
              <a:t>force, contact force, noncontact force, gravity, mass, weight, friction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841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First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298448"/>
            <a:ext cx="8595360" cy="5385174"/>
          </a:xfrm>
        </p:spPr>
        <p:txBody>
          <a:bodyPr>
            <a:normAutofit/>
          </a:bodyPr>
          <a:lstStyle/>
          <a:p>
            <a:r>
              <a:rPr lang="en-US" dirty="0" smtClean="0"/>
              <a:t>Law of Inertia</a:t>
            </a:r>
          </a:p>
          <a:p>
            <a:r>
              <a:rPr lang="en-US" sz="3200" b="1" dirty="0">
                <a:solidFill>
                  <a:srgbClr val="B45EC7"/>
                </a:solidFill>
              </a:rPr>
              <a:t>An object at rest will </a:t>
            </a:r>
            <a:r>
              <a:rPr lang="en-US" sz="3200" b="1" dirty="0" smtClean="0">
                <a:solidFill>
                  <a:srgbClr val="B45EC7"/>
                </a:solidFill>
              </a:rPr>
              <a:t>stay at rest and an object in motion will remain in motion at a constant velocity unless acted upon by an unbalanced force.</a:t>
            </a:r>
          </a:p>
          <a:p>
            <a:endParaRPr lang="en-US" b="1" dirty="0"/>
          </a:p>
          <a:p>
            <a:r>
              <a:rPr lang="en-US" sz="2800" dirty="0" smtClean="0"/>
              <a:t>Balance Forces and Motion</a:t>
            </a:r>
          </a:p>
          <a:p>
            <a:pPr lvl="1"/>
            <a:r>
              <a:rPr lang="en-US" sz="2800" dirty="0" smtClean="0"/>
              <a:t>Balanced forces cause no change in an object’s velocity</a:t>
            </a:r>
          </a:p>
          <a:p>
            <a:pPr lvl="1"/>
            <a:r>
              <a:rPr lang="en-US" sz="2800" dirty="0" smtClean="0"/>
              <a:t>This is true when an object is at rest or in motion</a:t>
            </a:r>
          </a:p>
          <a:p>
            <a:pPr lvl="1"/>
            <a:r>
              <a:rPr lang="en-US" sz="2800" dirty="0" smtClean="0"/>
              <a:t>Figure 13 and 14</a:t>
            </a:r>
          </a:p>
        </p:txBody>
      </p:sp>
    </p:spTree>
    <p:extLst>
      <p:ext uri="{BB962C8B-B14F-4D97-AF65-F5344CB8AC3E}">
        <p14:creationId xmlns:p14="http://schemas.microsoft.com/office/powerpoint/2010/main" val="12382564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First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Unbalanced Forces and Motion</a:t>
            </a:r>
          </a:p>
          <a:p>
            <a:pPr lvl="1"/>
            <a:r>
              <a:rPr lang="en-US" sz="3200" dirty="0" smtClean="0"/>
              <a:t>When unbalanced forces act on an object at rest, the object starts moving</a:t>
            </a:r>
          </a:p>
          <a:p>
            <a:pPr lvl="1"/>
            <a:r>
              <a:rPr lang="en-US" sz="3200" dirty="0" smtClean="0"/>
              <a:t>When unbalanced forces act on an already moving object, the object’s speed, direction of motion, or both change.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57861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First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Inertia</a:t>
            </a:r>
          </a:p>
          <a:p>
            <a:pPr lvl="1"/>
            <a:r>
              <a:rPr lang="en-US" sz="3200" dirty="0" smtClean="0"/>
              <a:t>The tendency of an object to resist a change in its motion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The motion of the crash-test dummy explains inertia</a:t>
            </a:r>
          </a:p>
          <a:p>
            <a:pPr lvl="2"/>
            <a:r>
              <a:rPr lang="en-US" sz="2400" dirty="0" smtClean="0"/>
              <a:t>Before the crash:</a:t>
            </a:r>
          </a:p>
          <a:p>
            <a:pPr lvl="2"/>
            <a:r>
              <a:rPr lang="en-US" sz="2400" dirty="0" smtClean="0"/>
              <a:t>If no other force acted on them:</a:t>
            </a:r>
          </a:p>
          <a:p>
            <a:pPr lvl="2"/>
            <a:r>
              <a:rPr lang="en-US" sz="2400" dirty="0" smtClean="0"/>
              <a:t>The unbalanced force (the impact with the barrier):</a:t>
            </a:r>
          </a:p>
          <a:p>
            <a:pPr lvl="2"/>
            <a:r>
              <a:rPr lang="en-US" sz="2400" dirty="0" smtClean="0"/>
              <a:t>The dummy:</a:t>
            </a:r>
            <a:endParaRPr lang="en-US" dirty="0"/>
          </a:p>
        </p:txBody>
      </p:sp>
      <p:pic>
        <p:nvPicPr>
          <p:cNvPr id="5" name="Content Placeholder 4" descr="crash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583" b="-335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27997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On Earth, friction can be reduced not removed</a:t>
            </a:r>
          </a:p>
          <a:p>
            <a:pPr lvl="1"/>
            <a:r>
              <a:rPr lang="en-US" sz="3000" dirty="0" smtClean="0"/>
              <a:t>For an object to move, a force greater than static friction must be applied to it</a:t>
            </a:r>
          </a:p>
          <a:p>
            <a:pPr lvl="1"/>
            <a:r>
              <a:rPr lang="en-US" sz="3000" dirty="0" smtClean="0"/>
              <a:t>To keep the object moving, a force at least as strong as friction must be applied continuously</a:t>
            </a:r>
          </a:p>
          <a:p>
            <a:pPr lvl="1"/>
            <a:r>
              <a:rPr lang="en-US" sz="3000" dirty="0" smtClean="0"/>
              <a:t>Objects stop moving when friction or another force acts on them.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414635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three: newton’s second law of motion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Vocab words: Newton’s second law of motion, circular motion, centripetal 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4788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Unbalanced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When unbalanced forces act on an object at rest, the object begins moving in the direction of the net force.</a:t>
            </a:r>
          </a:p>
          <a:p>
            <a:endParaRPr lang="en-US" sz="3200" dirty="0"/>
          </a:p>
          <a:p>
            <a:r>
              <a:rPr lang="en-US" sz="3200" dirty="0" smtClean="0"/>
              <a:t>Unbalanced Forces on an Object in Motion</a:t>
            </a:r>
          </a:p>
          <a:p>
            <a:pPr lvl="1"/>
            <a:r>
              <a:rPr lang="en-US" sz="3200" dirty="0" smtClean="0"/>
              <a:t>Unbalanced forces change the velocity of a moving object.</a:t>
            </a:r>
          </a:p>
          <a:p>
            <a:pPr lvl="1"/>
            <a:r>
              <a:rPr lang="en-US" sz="3200" dirty="0" smtClean="0"/>
              <a:t>One way to change an object’s velocity is to change its speed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349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Unbalanced Forces on an Object in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000" dirty="0" smtClean="0"/>
              <a:t>Speeding Up</a:t>
            </a:r>
          </a:p>
          <a:p>
            <a:pPr lvl="1"/>
            <a:r>
              <a:rPr lang="en-US" sz="3200" dirty="0" smtClean="0"/>
              <a:t>If the net force acting on a moving object is in the direction that the object is moving, the object will speed up.</a:t>
            </a:r>
          </a:p>
          <a:p>
            <a:r>
              <a:rPr lang="en-US" sz="3200" dirty="0"/>
              <a:t>Slowing Down</a:t>
            </a:r>
          </a:p>
          <a:p>
            <a:pPr lvl="1"/>
            <a:r>
              <a:rPr lang="en-US" sz="3200" dirty="0"/>
              <a:t>If the net force on an object is opposite to the direction the object moves, the object slows down</a:t>
            </a:r>
          </a:p>
          <a:p>
            <a:pPr lvl="1"/>
            <a:r>
              <a:rPr lang="en-US" sz="3200" dirty="0"/>
              <a:t>When the boy pushes his foot against the snow, what is created? </a:t>
            </a:r>
            <a:endParaRPr lang="en-US" sz="3200" dirty="0" smtClean="0"/>
          </a:p>
          <a:p>
            <a:pPr lvl="2"/>
            <a:r>
              <a:rPr lang="en-US" sz="2800" dirty="0" smtClean="0"/>
              <a:t>Friction acts </a:t>
            </a:r>
            <a:r>
              <a:rPr lang="en-US" sz="2800" dirty="0"/>
              <a:t>in the opposite direction to his </a:t>
            </a:r>
            <a:r>
              <a:rPr lang="en-US" sz="2800" dirty="0" smtClean="0"/>
              <a:t>motion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68449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 in Direction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Unbalanced forces can change an object’s velocity by changing its direction</a:t>
            </a:r>
          </a:p>
          <a:p>
            <a:r>
              <a:rPr lang="en-US" sz="3200" dirty="0" smtClean="0"/>
              <a:t>Think about a game of pool</a:t>
            </a:r>
          </a:p>
          <a:p>
            <a:r>
              <a:rPr lang="en-US" sz="3200" dirty="0" smtClean="0"/>
              <a:t>The ball is moving a constant velocity until it hits the rail.</a:t>
            </a:r>
          </a:p>
          <a:p>
            <a:r>
              <a:rPr lang="en-US" sz="3200" dirty="0" smtClean="0"/>
              <a:t>The applied force by the rail changes the ball’s direction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39665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Newton’s </a:t>
            </a:r>
            <a:r>
              <a:rPr lang="en-US" smtClean="0"/>
              <a:t>Second Law of Motion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4"/>
                </a:solidFill>
              </a:rPr>
              <a:t>The net force on an object is equal to the product of its acceleration and its mass.</a:t>
            </a:r>
          </a:p>
          <a:p>
            <a:pPr lvl="2"/>
            <a:r>
              <a:rPr lang="en-US" sz="3200" i="1" dirty="0" smtClean="0"/>
              <a:t>Force= mass x acceleration</a:t>
            </a:r>
          </a:p>
          <a:p>
            <a:pPr lvl="2"/>
            <a:r>
              <a:rPr lang="en-US" sz="3200" i="1" dirty="0" smtClean="0"/>
              <a:t>F= ma</a:t>
            </a:r>
          </a:p>
          <a:p>
            <a:pPr lvl="2"/>
            <a:r>
              <a:rPr lang="en-US" sz="3200" i="1" dirty="0" smtClean="0"/>
              <a:t>** Newton is the same as kg*m/s</a:t>
            </a:r>
            <a:r>
              <a:rPr lang="en-US" sz="3200" i="1" baseline="30000" dirty="0" smtClean="0"/>
              <a:t>2</a:t>
            </a:r>
            <a:r>
              <a:rPr lang="en-US" sz="3200" i="1" dirty="0" smtClean="0"/>
              <a:t>**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7211515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983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52 kg water- skier is being pulled by a speedboat. The force causes her to accelerate at 2 m/s/s.</a:t>
            </a:r>
          </a:p>
          <a:p>
            <a:endParaRPr lang="en-US" sz="2800" dirty="0"/>
          </a:p>
          <a:p>
            <a:r>
              <a:rPr lang="en-US" sz="2800" dirty="0" smtClean="0"/>
              <a:t>Calculate the net force that cause this acceleration.</a:t>
            </a:r>
          </a:p>
          <a:p>
            <a:endParaRPr lang="en-US" sz="2800" dirty="0"/>
          </a:p>
          <a:p>
            <a:r>
              <a:rPr lang="en-US" sz="2800" dirty="0" smtClean="0"/>
              <a:t>Force= mass x acceleration</a:t>
            </a:r>
          </a:p>
          <a:p>
            <a:r>
              <a:rPr lang="en-US" sz="2800" dirty="0" smtClean="0"/>
              <a:t>Force = 52kg x 2 m/s/s</a:t>
            </a:r>
          </a:p>
          <a:p>
            <a:r>
              <a:rPr lang="en-US" sz="2800" dirty="0" smtClean="0"/>
              <a:t>Force = 104 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7819911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 1: Gravity and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805651" cy="3803073"/>
          </a:xfrm>
        </p:spPr>
        <p:txBody>
          <a:bodyPr>
            <a:noAutofit/>
          </a:bodyPr>
          <a:lstStyle/>
          <a:p>
            <a:r>
              <a:rPr lang="en-US" sz="3000" dirty="0" smtClean="0"/>
              <a:t>Types of Forces</a:t>
            </a:r>
          </a:p>
          <a:p>
            <a:pPr lvl="1"/>
            <a:r>
              <a:rPr lang="en-US" sz="3000" dirty="0" smtClean="0"/>
              <a:t>A push or pull on an object is called a </a:t>
            </a:r>
            <a:r>
              <a:rPr lang="en-US" sz="3000" u="sng" dirty="0" smtClean="0">
                <a:solidFill>
                  <a:schemeClr val="accent5">
                    <a:lumMod val="50000"/>
                  </a:schemeClr>
                </a:solidFill>
              </a:rPr>
              <a:t>force</a:t>
            </a:r>
          </a:p>
          <a:p>
            <a:pPr lvl="3"/>
            <a:r>
              <a:rPr lang="en-US" sz="3000" dirty="0" smtClean="0"/>
              <a:t>Example: pushed toothpaste out of the tube or pulled a chair out</a:t>
            </a:r>
          </a:p>
          <a:p>
            <a:pPr lvl="1"/>
            <a:r>
              <a:rPr lang="en-US" sz="3000" dirty="0" smtClean="0"/>
              <a:t>An object or a person can apply a force to another object or person.</a:t>
            </a:r>
          </a:p>
        </p:txBody>
      </p:sp>
    </p:spTree>
    <p:extLst>
      <p:ext uri="{BB962C8B-B14F-4D97-AF65-F5344CB8AC3E}">
        <p14:creationId xmlns:p14="http://schemas.microsoft.com/office/powerpoint/2010/main" val="5043675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Force and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You can increase acceleration by increasing force.</a:t>
            </a:r>
          </a:p>
          <a:p>
            <a:r>
              <a:rPr lang="en-US" sz="2800" dirty="0" smtClean="0"/>
              <a:t>You can decrease acceleration by decreasing force.</a:t>
            </a:r>
          </a:p>
          <a:p>
            <a:endParaRPr lang="en-US" sz="2800" dirty="0"/>
          </a:p>
          <a:p>
            <a:r>
              <a:rPr lang="en-US" sz="2800" dirty="0" smtClean="0"/>
              <a:t>You can increase acceleration by decreasing mass.</a:t>
            </a:r>
          </a:p>
          <a:p>
            <a:r>
              <a:rPr lang="en-US" sz="2800" dirty="0" smtClean="0"/>
              <a:t>You can decrease acceleration by increasing the mass.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9317978"/>
      </p:ext>
    </p:extLst>
  </p:cSld>
  <p:clrMapOvr>
    <a:masterClrMapping/>
  </p:clrMapOvr>
  <p:transition spd="slow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You throw a 0.5 kg basketball with a force of 10 N. What is the acceleration of the ball?</a:t>
            </a:r>
          </a:p>
          <a:p>
            <a:endParaRPr lang="en-US" dirty="0"/>
          </a:p>
          <a:p>
            <a:r>
              <a:rPr lang="en-US" sz="2800" dirty="0" smtClean="0"/>
              <a:t>A 24-N net force acts on an 8-kg rock. What is the acceleration of the rock?</a:t>
            </a:r>
          </a:p>
          <a:p>
            <a:endParaRPr lang="en-US" dirty="0"/>
          </a:p>
          <a:p>
            <a:r>
              <a:rPr lang="en-US" sz="2800" dirty="0" smtClean="0"/>
              <a:t>A 30-N net force on a skater produces an acceleration of 0.6 m/s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. what is the mass of the skater?</a:t>
            </a:r>
          </a:p>
          <a:p>
            <a:endParaRPr lang="en-US" dirty="0"/>
          </a:p>
          <a:p>
            <a:r>
              <a:rPr lang="en-US" sz="2800" dirty="0" smtClean="0"/>
              <a:t>What net force acting on a 14-kg wagon produces an acceleration of 1.5 m/s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74892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Weight is a measure of gravity on an object on Earth.</a:t>
            </a:r>
            <a:endParaRPr lang="en-US" sz="2800" dirty="0"/>
          </a:p>
          <a:p>
            <a:r>
              <a:rPr lang="en-US" sz="2800" dirty="0" smtClean="0"/>
              <a:t>Weight is a force. The unit of weight is NEWTON!</a:t>
            </a:r>
          </a:p>
          <a:p>
            <a:endParaRPr lang="en-US" sz="2800" dirty="0"/>
          </a:p>
          <a:p>
            <a:r>
              <a:rPr lang="en-US" sz="2800" dirty="0" smtClean="0"/>
              <a:t>Weight = mass x acceleration</a:t>
            </a:r>
          </a:p>
          <a:p>
            <a:endParaRPr lang="en-US" sz="2800" dirty="0"/>
          </a:p>
          <a:p>
            <a:r>
              <a:rPr lang="en-US" sz="2800" dirty="0" smtClean="0"/>
              <a:t>Acceleration will always be due to gravity!</a:t>
            </a:r>
          </a:p>
          <a:p>
            <a:endParaRPr lang="en-US" sz="2800" dirty="0"/>
          </a:p>
          <a:p>
            <a:r>
              <a:rPr lang="en-US" sz="2800" dirty="0" smtClean="0"/>
              <a:t>Acceleration due to gravity is 9/8 m/s/s!!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9318748"/>
      </p:ext>
    </p:extLst>
  </p:cSld>
  <p:clrMapOvr>
    <a:masterClrMapping/>
  </p:clrMapOvr>
  <p:transition spd="slow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7793665" cy="4983162"/>
          </a:xfrm>
        </p:spPr>
        <p:txBody>
          <a:bodyPr>
            <a:normAutofit/>
          </a:bodyPr>
          <a:lstStyle/>
          <a:p>
            <a:r>
              <a:rPr lang="en-US" sz="3200" smtClean="0"/>
              <a:t>Free fall</a:t>
            </a:r>
          </a:p>
          <a:p>
            <a:pPr lvl="1"/>
            <a:r>
              <a:rPr lang="en-US" sz="3000" dirty="0" smtClean="0"/>
              <a:t>When the only force acting on an object is gravity</a:t>
            </a:r>
          </a:p>
          <a:p>
            <a:endParaRPr lang="en-US" sz="3200" dirty="0"/>
          </a:p>
          <a:p>
            <a:r>
              <a:rPr lang="en-US" sz="3200" dirty="0" smtClean="0"/>
              <a:t>Projectile Motion</a:t>
            </a:r>
          </a:p>
          <a:p>
            <a:pPr lvl="1"/>
            <a:r>
              <a:rPr lang="en-US" sz="3000" dirty="0" smtClean="0"/>
              <a:t>An object that is thrown. An object in projectile motion and on object dropped straight down will hit the ground at the same time!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83750061"/>
      </p:ext>
    </p:extLst>
  </p:cSld>
  <p:clrMapOvr>
    <a:masterClrMapping/>
  </p:clrMapOvr>
  <p:transition spd="slow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FOUR: NEWTON’S THIRD LAW OF MOTION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Vocab words: Newton’s Third Law of Motion,  force pair, momentum, law of conservation of momentum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470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Opposite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Newton’s </a:t>
            </a:r>
            <a:r>
              <a:rPr lang="en-US" sz="3000" dirty="0" smtClean="0"/>
              <a:t>Third Law of Motion </a:t>
            </a:r>
          </a:p>
          <a:p>
            <a:pPr lvl="1"/>
            <a:r>
              <a:rPr lang="en-US" sz="3000" dirty="0" smtClean="0"/>
              <a:t>Relates to two objects</a:t>
            </a:r>
          </a:p>
          <a:p>
            <a:pPr lvl="2"/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 every action, there is an equal and opposite reaction.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558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The forces depend on each other.</a:t>
            </a:r>
          </a:p>
          <a:p>
            <a:r>
              <a:rPr lang="en-US" sz="3000" dirty="0" smtClean="0"/>
              <a:t>A </a:t>
            </a:r>
            <a:r>
              <a:rPr lang="en-US" sz="3000" u="sng" dirty="0" smtClean="0">
                <a:solidFill>
                  <a:srgbClr val="3366FF"/>
                </a:solidFill>
              </a:rPr>
              <a:t>force pair </a:t>
            </a:r>
            <a:r>
              <a:rPr lang="en-US" sz="3000" dirty="0" smtClean="0"/>
              <a:t>is the </a:t>
            </a:r>
            <a:r>
              <a:rPr lang="en-US" sz="3000" dirty="0"/>
              <a:t>f</a:t>
            </a:r>
            <a:r>
              <a:rPr lang="en-US" sz="3000" dirty="0" smtClean="0"/>
              <a:t>orces two objects apply to each other.</a:t>
            </a:r>
            <a:endParaRPr lang="en-US" sz="3000" dirty="0"/>
          </a:p>
          <a:p>
            <a:r>
              <a:rPr lang="en-US" sz="3000" dirty="0" smtClean="0"/>
              <a:t>If the forces of a force pair always act in opposite directions and are always the same strength, do they cancel each other out?</a:t>
            </a:r>
          </a:p>
          <a:p>
            <a:r>
              <a:rPr lang="en-US" sz="3000" dirty="0" smtClean="0"/>
              <a:t>No, because each force acts on a different object.</a:t>
            </a:r>
          </a:p>
        </p:txBody>
      </p:sp>
    </p:spTree>
    <p:extLst>
      <p:ext uri="{BB962C8B-B14F-4D97-AF65-F5344CB8AC3E}">
        <p14:creationId xmlns:p14="http://schemas.microsoft.com/office/powerpoint/2010/main" val="8872037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Net force is not zero because they are acting on different objects</a:t>
            </a:r>
          </a:p>
          <a:p>
            <a:r>
              <a:rPr lang="en-US" sz="3200" dirty="0" smtClean="0"/>
              <a:t>Adding forces can only result in a net force of zero, in this case, if the forces act on the </a:t>
            </a:r>
            <a:r>
              <a:rPr lang="en-US" sz="3000" dirty="0" smtClean="0"/>
              <a:t>same </a:t>
            </a:r>
            <a:r>
              <a:rPr lang="en-US" sz="3000" dirty="0" smtClean="0"/>
              <a:t>object</a:t>
            </a:r>
            <a:r>
              <a:rPr lang="en-US" dirty="0"/>
              <a:t>.</a:t>
            </a:r>
            <a:endParaRPr lang="en-US" sz="3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296" y="251480"/>
            <a:ext cx="2428237" cy="21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496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Newton’s Third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199"/>
            <a:ext cx="7864575" cy="5016087"/>
          </a:xfrm>
        </p:spPr>
        <p:txBody>
          <a:bodyPr>
            <a:noAutofit/>
          </a:bodyPr>
          <a:lstStyle/>
          <a:p>
            <a:r>
              <a:rPr lang="en-US" sz="3000" dirty="0" smtClean="0"/>
              <a:t>Swimming</a:t>
            </a:r>
          </a:p>
          <a:p>
            <a:pPr lvl="1"/>
            <a:r>
              <a:rPr lang="en-US" sz="3000" dirty="0" smtClean="0"/>
              <a:t>Action force is against the water in the pool</a:t>
            </a:r>
          </a:p>
          <a:p>
            <a:pPr lvl="1"/>
            <a:r>
              <a:rPr lang="en-US" sz="3000" dirty="0" smtClean="0"/>
              <a:t>Reaction force is against you</a:t>
            </a:r>
          </a:p>
          <a:p>
            <a:pPr lvl="1"/>
            <a:r>
              <a:rPr lang="en-US" sz="3000" dirty="0" smtClean="0"/>
              <a:t>If your arms push the water back with enough force, the reaction of the water on your body is greater than the force of fluid friction.</a:t>
            </a:r>
          </a:p>
          <a:p>
            <a:pPr lvl="1"/>
            <a:r>
              <a:rPr lang="en-US" sz="2800" dirty="0"/>
              <a:t>The net force is forward</a:t>
            </a:r>
          </a:p>
          <a:p>
            <a:pPr lvl="1"/>
            <a:r>
              <a:rPr lang="en-US" sz="2800" dirty="0"/>
              <a:t>You accelerate in the direction of the net force and swim forward through the water</a:t>
            </a:r>
          </a:p>
          <a:p>
            <a:pPr lvl="1"/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7495264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A </a:t>
            </a:r>
            <a:r>
              <a:rPr lang="en-US" sz="3000" u="sng" dirty="0" smtClean="0">
                <a:solidFill>
                  <a:srgbClr val="3366FF"/>
                </a:solidFill>
              </a:rPr>
              <a:t>circular motion </a:t>
            </a:r>
            <a:r>
              <a:rPr lang="en-US" sz="3000" dirty="0" smtClean="0"/>
              <a:t>is any motion in which an object is moving along a curved path.</a:t>
            </a:r>
          </a:p>
          <a:p>
            <a:r>
              <a:rPr lang="en-US" sz="3000" dirty="0"/>
              <a:t>In circular motion, a force that acts perpendicular to the direction of motion, toward the center of the curve, is </a:t>
            </a:r>
            <a:r>
              <a:rPr lang="en-US" sz="3000" u="sng" dirty="0">
                <a:solidFill>
                  <a:srgbClr val="3366FF"/>
                </a:solidFill>
              </a:rPr>
              <a:t>centripetal force</a:t>
            </a:r>
            <a:r>
              <a:rPr lang="en-US" sz="3000" dirty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7457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0539"/>
            <a:ext cx="8136076" cy="5210261"/>
          </a:xfrm>
        </p:spPr>
        <p:txBody>
          <a:bodyPr>
            <a:noAutofit/>
          </a:bodyPr>
          <a:lstStyle/>
          <a:p>
            <a:r>
              <a:rPr lang="en-US" sz="3000" dirty="0" smtClean="0"/>
              <a:t>Contact Forces</a:t>
            </a:r>
          </a:p>
          <a:p>
            <a:pPr lvl="1"/>
            <a:r>
              <a:rPr lang="en-US" sz="3000" dirty="0" smtClean="0"/>
              <a:t>A </a:t>
            </a:r>
            <a:r>
              <a:rPr lang="en-US" sz="3000" u="sng" dirty="0" smtClean="0">
                <a:solidFill>
                  <a:srgbClr val="0881C5"/>
                </a:solidFill>
              </a:rPr>
              <a:t>contact force </a:t>
            </a:r>
            <a:r>
              <a:rPr lang="en-US" sz="3000" dirty="0" smtClean="0"/>
              <a:t>is a push or pull on one object by another that is touching it.</a:t>
            </a:r>
          </a:p>
          <a:p>
            <a:r>
              <a:rPr lang="en-US" sz="3000" dirty="0" smtClean="0"/>
              <a:t>Noncontact Forces</a:t>
            </a:r>
          </a:p>
          <a:p>
            <a:pPr lvl="1"/>
            <a:r>
              <a:rPr lang="en-US" sz="3000" dirty="0" smtClean="0"/>
              <a:t>A force that one object can apply to another object without touching it is a </a:t>
            </a:r>
            <a:r>
              <a:rPr lang="en-US" sz="3000" u="sng" dirty="0" smtClean="0">
                <a:solidFill>
                  <a:srgbClr val="0881C5"/>
                </a:solidFill>
              </a:rPr>
              <a:t>noncontact force</a:t>
            </a:r>
            <a:r>
              <a:rPr lang="en-US" sz="3000" dirty="0" smtClean="0"/>
              <a:t>.</a:t>
            </a:r>
          </a:p>
          <a:p>
            <a:pPr lvl="1"/>
            <a:r>
              <a:rPr lang="en-US" sz="3000" dirty="0" smtClean="0"/>
              <a:t>Gravity, the magnetic force, and the electric force are all examples.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264160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Centripetal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536192"/>
            <a:ext cx="4187071" cy="5042180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The path of inertia shows its tendency to stay on a straight </a:t>
            </a:r>
            <a:r>
              <a:rPr lang="en-US" sz="3200" dirty="0" smtClean="0"/>
              <a:t>path</a:t>
            </a:r>
            <a:r>
              <a:rPr lang="en-US" sz="3200" dirty="0"/>
              <a:t> </a:t>
            </a:r>
            <a:r>
              <a:rPr lang="en-US" sz="3200" dirty="0" smtClean="0"/>
              <a:t>and creates motion.</a:t>
            </a:r>
          </a:p>
          <a:p>
            <a:r>
              <a:rPr lang="en-US" sz="3200" dirty="0" smtClean="0"/>
              <a:t>However, the </a:t>
            </a:r>
            <a:r>
              <a:rPr lang="en-US" sz="3200" dirty="0"/>
              <a:t>p</a:t>
            </a:r>
            <a:r>
              <a:rPr lang="en-US" sz="3200" dirty="0" smtClean="0"/>
              <a:t>ath is curved because of the string= circular motion.</a:t>
            </a:r>
          </a:p>
          <a:p>
            <a:r>
              <a:rPr lang="en-US" sz="3200" dirty="0" smtClean="0"/>
              <a:t>Acceleration is in the direction of the centripetal force.</a:t>
            </a:r>
            <a:endParaRPr lang="en-US" sz="3200" dirty="0"/>
          </a:p>
        </p:txBody>
      </p:sp>
      <p:pic>
        <p:nvPicPr>
          <p:cNvPr id="5" name="Content Placeholder 4" descr="centripetal force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476" b="-164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10547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Motion of Satellites and Planets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97268" cy="480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Satellite</a:t>
            </a:r>
          </a:p>
          <a:p>
            <a:pPr lvl="1"/>
            <a:r>
              <a:rPr lang="en-US" sz="3200" dirty="0" smtClean="0"/>
              <a:t>What does inertia want it to do?</a:t>
            </a:r>
          </a:p>
          <a:p>
            <a:pPr lvl="2"/>
            <a:r>
              <a:rPr lang="en-US" sz="3000" dirty="0" smtClean="0"/>
              <a:t>Stay in a straight path</a:t>
            </a:r>
          </a:p>
          <a:p>
            <a:pPr lvl="1"/>
            <a:r>
              <a:rPr lang="en-US" sz="3200" dirty="0" smtClean="0"/>
              <a:t>What is the centripetal force?</a:t>
            </a:r>
          </a:p>
          <a:p>
            <a:pPr lvl="2"/>
            <a:r>
              <a:rPr lang="en-US" sz="3000" dirty="0" smtClean="0"/>
              <a:t>Gravity is the centripetal force that keeps a satellite in orbit by changing its direction</a:t>
            </a:r>
          </a:p>
          <a:p>
            <a:pPr lvl="2"/>
            <a:r>
              <a:rPr lang="en-US" sz="3000" dirty="0" smtClean="0"/>
              <a:t>Keeps it inward</a:t>
            </a:r>
          </a:p>
          <a:p>
            <a:r>
              <a:rPr lang="en-US" sz="3400" dirty="0" smtClean="0"/>
              <a:t>What about a car making a turn?</a:t>
            </a:r>
          </a:p>
          <a:p>
            <a:pPr lvl="1"/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337" y="274638"/>
            <a:ext cx="2487114" cy="1981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584" y="4930831"/>
            <a:ext cx="2083867" cy="179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30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56" y="2442255"/>
            <a:ext cx="1652014" cy="2000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002" y="4223934"/>
            <a:ext cx="3219147" cy="2392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829107"/>
            <a:ext cx="2714092" cy="1787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813" y="417521"/>
            <a:ext cx="2731268" cy="1820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5509" y="417521"/>
            <a:ext cx="2708640" cy="3144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2900" y="2442255"/>
            <a:ext cx="2196219" cy="19046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23081" y="195486"/>
            <a:ext cx="30291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WHY ARE ALL OF THESE EXAMPLES OF CENTRIPETAL FORCE?</a:t>
            </a:r>
          </a:p>
        </p:txBody>
      </p:sp>
    </p:spTree>
    <p:extLst>
      <p:ext uri="{BB962C8B-B14F-4D97-AF65-F5344CB8AC3E}">
        <p14:creationId xmlns:p14="http://schemas.microsoft.com/office/powerpoint/2010/main" val="42162493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Momentum is a measure of how hard it is to stop a moving object. </a:t>
            </a:r>
          </a:p>
          <a:p>
            <a:r>
              <a:rPr lang="en-US" sz="2800" dirty="0" smtClean="0"/>
              <a:t>It is the product of an object’s mass and velocity</a:t>
            </a:r>
          </a:p>
          <a:p>
            <a:r>
              <a:rPr lang="en-US" sz="2800" dirty="0" smtClean="0"/>
              <a:t>It is in the same direction as its velocity</a:t>
            </a:r>
            <a:endParaRPr lang="en-US" sz="2800" dirty="0"/>
          </a:p>
          <a:p>
            <a:r>
              <a:rPr lang="en-US" sz="2800" dirty="0" smtClean="0"/>
              <a:t>momentum (kg*m/s)= mass (kg) * velocity (m/s)</a:t>
            </a:r>
          </a:p>
          <a:p>
            <a:r>
              <a:rPr lang="en-US" sz="2800" i="1" dirty="0"/>
              <a:t>p</a:t>
            </a:r>
            <a:r>
              <a:rPr lang="en-US" sz="2800" i="1" dirty="0" smtClean="0"/>
              <a:t>= m * v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4776465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Which is harder to stop? A large truck or car</a:t>
            </a:r>
          </a:p>
          <a:p>
            <a:r>
              <a:rPr lang="en-US" sz="3200" dirty="0" smtClean="0"/>
              <a:t>Truck is harder to stop because it has more mass and more momentum</a:t>
            </a:r>
          </a:p>
          <a:p>
            <a:r>
              <a:rPr lang="en-US" sz="3200" dirty="0" smtClean="0"/>
              <a:t>What if the car and truck are equal in mass but move at different speeds?</a:t>
            </a:r>
          </a:p>
          <a:p>
            <a:r>
              <a:rPr lang="en-US" sz="3200" dirty="0" smtClean="0"/>
              <a:t>The one that moves faster has greater momentum.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85580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If a moving ball hits another ball that is not moving, the motion of both balls changes.</a:t>
            </a:r>
          </a:p>
          <a:p>
            <a:r>
              <a:rPr lang="en-US" sz="3200" dirty="0" smtClean="0"/>
              <a:t>The cue ball has momentum because it has mass and is moving</a:t>
            </a:r>
          </a:p>
          <a:p>
            <a:r>
              <a:rPr lang="en-US" sz="3200" dirty="0" smtClean="0"/>
              <a:t>When the cue ball hits the other balls, the cue ball’s velocity and momentum decrease</a:t>
            </a:r>
          </a:p>
          <a:p>
            <a:r>
              <a:rPr lang="en-US" sz="3200" dirty="0" smtClean="0"/>
              <a:t>The other billiard balls start moving</a:t>
            </a:r>
          </a:p>
          <a:p>
            <a:r>
              <a:rPr lang="en-US" sz="3200" dirty="0" smtClean="0"/>
              <a:t>These have mass and velocity; they also have momentum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592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Law of Conservation of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257800"/>
          </a:xfrm>
        </p:spPr>
        <p:txBody>
          <a:bodyPr>
            <a:noAutofit/>
          </a:bodyPr>
          <a:lstStyle/>
          <a:p>
            <a:r>
              <a:rPr lang="en-US" sz="3000" dirty="0" smtClean="0"/>
              <a:t>The billiard balls gain momentum that the cue ball lost</a:t>
            </a:r>
          </a:p>
          <a:p>
            <a:r>
              <a:rPr lang="en-US" sz="3000" dirty="0" smtClean="0"/>
              <a:t>The total momentum does not change</a:t>
            </a:r>
          </a:p>
          <a:p>
            <a:r>
              <a:rPr lang="en-US" sz="3000" dirty="0" smtClean="0"/>
              <a:t>The law states:</a:t>
            </a:r>
            <a:r>
              <a:rPr lang="en-US" sz="3000" dirty="0"/>
              <a:t> </a:t>
            </a:r>
            <a:r>
              <a:rPr lang="en-US" sz="3000" dirty="0" smtClean="0"/>
              <a:t>The total momentum of a group of objects stays the same unless outside forces act on the objects</a:t>
            </a:r>
            <a:endParaRPr lang="en-US" sz="3000" dirty="0"/>
          </a:p>
          <a:p>
            <a:r>
              <a:rPr lang="en-US" sz="3000" dirty="0" smtClean="0"/>
              <a:t>Outside forces include friction</a:t>
            </a:r>
          </a:p>
          <a:p>
            <a:r>
              <a:rPr lang="en-US" sz="3000" dirty="0" smtClean="0"/>
              <a:t>Friction between the balls and the table decreases their velocities and they lose momentum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25093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295401"/>
            <a:ext cx="8595360" cy="4937760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Elastic collisions</a:t>
            </a:r>
          </a:p>
          <a:p>
            <a:pPr lvl="1"/>
            <a:r>
              <a:rPr lang="en-US" sz="3200" dirty="0" smtClean="0"/>
              <a:t>When colliding objects bounce off each other</a:t>
            </a:r>
          </a:p>
          <a:p>
            <a:r>
              <a:rPr lang="en-US" sz="3200" dirty="0" smtClean="0"/>
              <a:t>Inelastic collision</a:t>
            </a:r>
          </a:p>
          <a:p>
            <a:pPr lvl="1"/>
            <a:r>
              <a:rPr lang="en-US" sz="3200" dirty="0" smtClean="0"/>
              <a:t>When objects collide and stick together</a:t>
            </a:r>
          </a:p>
          <a:p>
            <a:pPr lvl="1"/>
            <a:r>
              <a:rPr lang="en-US" sz="3200" dirty="0" smtClean="0"/>
              <a:t>Such as when one football player tackles another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 smtClean="0"/>
              <a:t>No matter the type of collision, the total momentum will be the same before and after the collision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11659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www.sciencechannel.com</a:t>
            </a:r>
            <a:r>
              <a:rPr lang="en-US" dirty="0"/>
              <a:t>/games-and-</a:t>
            </a:r>
            <a:r>
              <a:rPr lang="en-US" dirty="0" err="1"/>
              <a:t>interactives</a:t>
            </a:r>
            <a:r>
              <a:rPr lang="en-US" dirty="0"/>
              <a:t>/</a:t>
            </a:r>
            <a:r>
              <a:rPr lang="en-US" dirty="0" err="1"/>
              <a:t>newtons</a:t>
            </a:r>
            <a:r>
              <a:rPr lang="en-US" dirty="0"/>
              <a:t>-laws-of-motion-</a:t>
            </a:r>
            <a:r>
              <a:rPr lang="en-US" dirty="0" err="1"/>
              <a:t>interactive.htm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16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Strength and Direction of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05" y="1417638"/>
            <a:ext cx="8116974" cy="5289064"/>
          </a:xfrm>
        </p:spPr>
        <p:txBody>
          <a:bodyPr>
            <a:noAutofit/>
          </a:bodyPr>
          <a:lstStyle/>
          <a:p>
            <a:pPr lvl="1"/>
            <a:r>
              <a:rPr lang="en-US" sz="3000" dirty="0" smtClean="0"/>
              <a:t>Forces have both strength and direction.</a:t>
            </a:r>
          </a:p>
          <a:p>
            <a:pPr lvl="1"/>
            <a:r>
              <a:rPr lang="en-US" sz="3000" dirty="0" smtClean="0"/>
              <a:t>What if you push a book away or push on the book?</a:t>
            </a:r>
          </a:p>
          <a:p>
            <a:pPr lvl="2"/>
            <a:r>
              <a:rPr lang="en-US" sz="3000" dirty="0" smtClean="0"/>
              <a:t>Different things happen because the direction of the applied force is different.</a:t>
            </a:r>
          </a:p>
          <a:p>
            <a:r>
              <a:rPr lang="en-US" sz="3000" dirty="0" smtClean="0"/>
              <a:t>Arrow lengths show the strength</a:t>
            </a:r>
          </a:p>
          <a:p>
            <a:pPr lvl="1"/>
            <a:r>
              <a:rPr lang="en-US" sz="3000" dirty="0" smtClean="0"/>
              <a:t>Stronger=longer</a:t>
            </a:r>
          </a:p>
          <a:p>
            <a:pPr lvl="1"/>
            <a:r>
              <a:rPr lang="en-US" sz="3000" dirty="0" smtClean="0"/>
              <a:t>Example: The tennis racquet vs. the table tennis paddle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186656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897925" cy="4967606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SI unit for force is the Newton (N).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327438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Gravity?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224"/>
            <a:ext cx="8096384" cy="5170576"/>
          </a:xfrm>
        </p:spPr>
        <p:txBody>
          <a:bodyPr>
            <a:noAutofit/>
          </a:bodyPr>
          <a:lstStyle/>
          <a:p>
            <a:r>
              <a:rPr lang="en-US" sz="3000" u="sng" dirty="0" smtClean="0">
                <a:solidFill>
                  <a:srgbClr val="0881C5"/>
                </a:solidFill>
              </a:rPr>
              <a:t>Gravity</a:t>
            </a:r>
            <a:r>
              <a:rPr lang="en-US" sz="3000" dirty="0" smtClean="0">
                <a:solidFill>
                  <a:srgbClr val="0881C5"/>
                </a:solidFill>
              </a:rPr>
              <a:t> </a:t>
            </a:r>
            <a:r>
              <a:rPr lang="en-US" sz="3000" dirty="0" smtClean="0"/>
              <a:t>is an attractive force that exists between all objects that have mass.</a:t>
            </a:r>
          </a:p>
          <a:p>
            <a:r>
              <a:rPr lang="en-US" sz="3000" u="sng" dirty="0" smtClean="0">
                <a:solidFill>
                  <a:srgbClr val="0881C5"/>
                </a:solidFill>
              </a:rPr>
              <a:t>Mass</a:t>
            </a:r>
            <a:r>
              <a:rPr lang="en-US" sz="3000" dirty="0" smtClean="0">
                <a:solidFill>
                  <a:srgbClr val="0881C5"/>
                </a:solidFill>
              </a:rPr>
              <a:t> </a:t>
            </a:r>
            <a:r>
              <a:rPr lang="en-US" sz="3000" dirty="0" smtClean="0"/>
              <a:t>is the amount of matter in an object.</a:t>
            </a:r>
          </a:p>
          <a:p>
            <a:r>
              <a:rPr lang="en-US" sz="3000" dirty="0" smtClean="0"/>
              <a:t>The Law of Universal Gravitation</a:t>
            </a:r>
          </a:p>
          <a:p>
            <a:pPr lvl="1"/>
            <a:r>
              <a:rPr lang="en-US" sz="3000" dirty="0" smtClean="0"/>
              <a:t>In late 1600s, Sir Isaac Newton developed this law:</a:t>
            </a:r>
          </a:p>
          <a:p>
            <a:pPr lvl="1"/>
            <a:r>
              <a:rPr lang="en-US" sz="3000" dirty="0" smtClean="0"/>
              <a:t>All objects are attracted to each other by a gravitational force. </a:t>
            </a:r>
          </a:p>
          <a:p>
            <a:pPr lvl="1"/>
            <a:r>
              <a:rPr lang="en-US" sz="3000" dirty="0" smtClean="0"/>
              <a:t>The strength of the force depends on the mass of each object and distance between them.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391757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Law of Universal Gravitation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972" y="1245799"/>
            <a:ext cx="5984053" cy="5398461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Gravitational Force and Mass</a:t>
            </a:r>
          </a:p>
          <a:p>
            <a:pPr lvl="1"/>
            <a:r>
              <a:rPr lang="en-US" sz="3000" dirty="0" smtClean="0"/>
              <a:t>When the mass of one or both objects increases, the gravitational force between them also increases.</a:t>
            </a:r>
          </a:p>
          <a:p>
            <a:pPr lvl="1"/>
            <a:r>
              <a:rPr lang="en-US" sz="3000" dirty="0" smtClean="0"/>
              <a:t>Each object exerts the same attraction on the other object.</a:t>
            </a:r>
          </a:p>
          <a:p>
            <a:r>
              <a:rPr lang="en-US" sz="3000" dirty="0"/>
              <a:t>Gravitational Force and Distance</a:t>
            </a:r>
          </a:p>
          <a:p>
            <a:pPr lvl="1"/>
            <a:r>
              <a:rPr lang="en-US" sz="3000" dirty="0"/>
              <a:t>The attraction between objects decreases as the distance between the objects increases. </a:t>
            </a:r>
          </a:p>
          <a:p>
            <a:pPr lvl="1"/>
            <a:endParaRPr lang="en-US" sz="3000" dirty="0"/>
          </a:p>
        </p:txBody>
      </p:sp>
      <p:pic>
        <p:nvPicPr>
          <p:cNvPr id="10" name="Content Placeholder 9" descr="gravity-3-728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70" b="-3"/>
          <a:stretch/>
        </p:blipFill>
        <p:spPr>
          <a:xfrm>
            <a:off x="5616236" y="1783202"/>
            <a:ext cx="3375093" cy="3054275"/>
          </a:xfrm>
        </p:spPr>
      </p:pic>
    </p:spTree>
    <p:extLst>
      <p:ext uri="{BB962C8B-B14F-4D97-AF65-F5344CB8AC3E}">
        <p14:creationId xmlns:p14="http://schemas.microsoft.com/office/powerpoint/2010/main" val="13728343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–A Gravitational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solidFill>
                  <a:srgbClr val="2F2B20"/>
                </a:solidFill>
              </a:rPr>
              <a:t>Weight</a:t>
            </a:r>
            <a:r>
              <a:rPr lang="en-US" sz="2800" dirty="0" smtClean="0">
                <a:solidFill>
                  <a:srgbClr val="2F2B20"/>
                </a:solidFill>
              </a:rPr>
              <a:t> is the gravitational force exerted on an object.</a:t>
            </a:r>
          </a:p>
          <a:p>
            <a:r>
              <a:rPr lang="en-US" sz="2800" dirty="0" smtClean="0"/>
              <a:t>On Earth, the weight of an object in </a:t>
            </a:r>
            <a:r>
              <a:rPr lang="en-US" sz="2800" dirty="0" err="1" smtClean="0"/>
              <a:t>newtons</a:t>
            </a:r>
            <a:r>
              <a:rPr lang="en-US" sz="2800" dirty="0" smtClean="0"/>
              <a:t> is about ten times the object’s mass.</a:t>
            </a:r>
          </a:p>
          <a:p>
            <a:endParaRPr lang="en-US" sz="2800" dirty="0"/>
          </a:p>
          <a:p>
            <a:r>
              <a:rPr lang="en-US" sz="2800" dirty="0" smtClean="0"/>
              <a:t>Weight and Mass High Above Earth</a:t>
            </a:r>
          </a:p>
          <a:p>
            <a:pPr lvl="1"/>
            <a:r>
              <a:rPr lang="en-US" sz="2800" dirty="0" smtClean="0"/>
              <a:t>The moon’s gravity is 1/6</a:t>
            </a:r>
          </a:p>
          <a:p>
            <a:pPr lvl="1"/>
            <a:r>
              <a:rPr lang="en-US" sz="2800" dirty="0" smtClean="0"/>
              <a:t>APP!!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035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4697</TotalTime>
  <Words>2235</Words>
  <Application>Microsoft Macintosh PowerPoint</Application>
  <PresentationFormat>On-screen Show (4:3)</PresentationFormat>
  <Paragraphs>253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Calibri</vt:lpstr>
      <vt:lpstr>Cambria</vt:lpstr>
      <vt:lpstr>Arial</vt:lpstr>
      <vt:lpstr>Adjacency</vt:lpstr>
      <vt:lpstr>Chapter Two: The laws of motion</vt:lpstr>
      <vt:lpstr>Lesson one: Gravity and Friction</vt:lpstr>
      <vt:lpstr>Lesson 1: Gravity and Friction</vt:lpstr>
      <vt:lpstr>Types of Forces</vt:lpstr>
      <vt:lpstr>Strength and Direction of Forces</vt:lpstr>
      <vt:lpstr>Force</vt:lpstr>
      <vt:lpstr>What is Gravity?</vt:lpstr>
      <vt:lpstr>The Law of Universal Gravitation</vt:lpstr>
      <vt:lpstr>Weight –A Gravitational Force</vt:lpstr>
      <vt:lpstr>Friction</vt:lpstr>
      <vt:lpstr>Static Friction</vt:lpstr>
      <vt:lpstr>Sliding Friction</vt:lpstr>
      <vt:lpstr>Fluid Friction</vt:lpstr>
      <vt:lpstr>Air Resistance </vt:lpstr>
      <vt:lpstr>Lesson two: newton’s first law of motion</vt:lpstr>
      <vt:lpstr>Identifying Forces</vt:lpstr>
      <vt:lpstr>Identifying Forces</vt:lpstr>
      <vt:lpstr>Identifying Forces</vt:lpstr>
      <vt:lpstr>Therefore…</vt:lpstr>
      <vt:lpstr>Newton’s First Law of Motion</vt:lpstr>
      <vt:lpstr>Newton’s First Law of Motion</vt:lpstr>
      <vt:lpstr>Newton’s First Law of Motion</vt:lpstr>
      <vt:lpstr>PowerPoint Presentation</vt:lpstr>
      <vt:lpstr>Lesson three: newton’s second law of motion</vt:lpstr>
      <vt:lpstr>Unbalanced Forces</vt:lpstr>
      <vt:lpstr>Unbalanced Forces on an Object in Motion</vt:lpstr>
      <vt:lpstr>Changes in Direction of Motion</vt:lpstr>
      <vt:lpstr>Newton’s Second Law of Motion</vt:lpstr>
      <vt:lpstr>Sample Problem</vt:lpstr>
      <vt:lpstr>Changes in Force and Mass</vt:lpstr>
      <vt:lpstr>Examples</vt:lpstr>
      <vt:lpstr>Calculate Weight</vt:lpstr>
      <vt:lpstr>Gravity</vt:lpstr>
      <vt:lpstr>LESSON FOUR: NEWTON’S THIRD LAW OF MOTION</vt:lpstr>
      <vt:lpstr>Opposite Forces</vt:lpstr>
      <vt:lpstr>Force Pairs</vt:lpstr>
      <vt:lpstr>PowerPoint Presentation</vt:lpstr>
      <vt:lpstr>Using Newton’s Third Law of Motion</vt:lpstr>
      <vt:lpstr>Circular Motion</vt:lpstr>
      <vt:lpstr>Centripetal Force</vt:lpstr>
      <vt:lpstr>The Motion of Satellites and Planets</vt:lpstr>
      <vt:lpstr>PowerPoint Presentation</vt:lpstr>
      <vt:lpstr>Momentum</vt:lpstr>
      <vt:lpstr>PowerPoint Presentation</vt:lpstr>
      <vt:lpstr>Conservation of Momentum</vt:lpstr>
      <vt:lpstr>The Law of Conservation of Momentum</vt:lpstr>
      <vt:lpstr>Types of Collisions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two: the laws of motion</dc:title>
  <dc:creator>Victoria Pisciotta</dc:creator>
  <cp:lastModifiedBy>Microsoft Office User</cp:lastModifiedBy>
  <cp:revision>117</cp:revision>
  <cp:lastPrinted>2012-10-13T23:01:28Z</cp:lastPrinted>
  <dcterms:created xsi:type="dcterms:W3CDTF">2012-10-02T21:47:33Z</dcterms:created>
  <dcterms:modified xsi:type="dcterms:W3CDTF">2017-03-09T17:39:35Z</dcterms:modified>
</cp:coreProperties>
</file>