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handoutMasterIdLst>
    <p:handoutMasterId r:id="rId40"/>
  </p:handout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89" r:id="rId10"/>
    <p:sldId id="263" r:id="rId11"/>
    <p:sldId id="265" r:id="rId12"/>
    <p:sldId id="266" r:id="rId13"/>
    <p:sldId id="290" r:id="rId14"/>
    <p:sldId id="292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93" r:id="rId24"/>
    <p:sldId id="275" r:id="rId25"/>
    <p:sldId id="276" r:id="rId26"/>
    <p:sldId id="277" r:id="rId27"/>
    <p:sldId id="294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044BF-8E0F-CD4F-9A3A-29BC69FBBA23}" type="datetimeFigureOut">
              <a:rPr lang="en-US" smtClean="0"/>
              <a:t>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60E7E-34CB-1C47-A59A-91E7613F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40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January 7, 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January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January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January 7, 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25A706-D8F2-4D1A-855A-CADC92600C26}" type="datetime4">
              <a:rPr lang="en-US" smtClean="0"/>
              <a:pPr/>
              <a:t>January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January 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January 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January 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January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861222-2C8B-4501-BE87-6797EC025925}" type="datetime4">
              <a:rPr lang="en-US" smtClean="0"/>
              <a:pPr/>
              <a:t>January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Chapter 1: Describing Motion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Motion &amp;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796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Position in Two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Sometimes you need to describe an object’s position using more than one direction.</a:t>
            </a:r>
          </a:p>
          <a:p>
            <a:pPr lvl="1"/>
            <a:r>
              <a:rPr lang="en-US" sz="3200" dirty="0" smtClean="0"/>
              <a:t>When you describe a position using two directions, you are using two dimensions.</a:t>
            </a:r>
          </a:p>
          <a:p>
            <a:pPr lvl="1"/>
            <a:r>
              <a:rPr lang="en-US" sz="3200" dirty="0" smtClean="0"/>
              <a:t>A </a:t>
            </a:r>
            <a:r>
              <a:rPr lang="en-US" sz="3200" u="sng" dirty="0" smtClean="0">
                <a:solidFill>
                  <a:srgbClr val="008000"/>
                </a:solidFill>
              </a:rPr>
              <a:t>dimension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is the distance or length measured in one direction.</a:t>
            </a:r>
          </a:p>
          <a:p>
            <a:r>
              <a:rPr lang="en-US" sz="3200" dirty="0" smtClean="0"/>
              <a:t>Reference Directions in Two Dimensions</a:t>
            </a:r>
          </a:p>
          <a:p>
            <a:pPr lvl="1"/>
            <a:r>
              <a:rPr lang="en-US" sz="3200" dirty="0" smtClean="0"/>
              <a:t>You may choose north, south, east, or west as reference directions.</a:t>
            </a:r>
          </a:p>
          <a:p>
            <a:pPr lvl="2"/>
            <a:r>
              <a:rPr lang="en-US" sz="3200" dirty="0" smtClean="0"/>
              <a:t>Or you can use right, left, up, and down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08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Changes in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u="sng" dirty="0">
                <a:solidFill>
                  <a:srgbClr val="008000"/>
                </a:solidFill>
              </a:rPr>
              <a:t>Motion</a:t>
            </a:r>
            <a:r>
              <a:rPr lang="en-US" sz="3200" dirty="0">
                <a:solidFill>
                  <a:srgbClr val="008000"/>
                </a:solidFill>
              </a:rPr>
              <a:t> </a:t>
            </a:r>
            <a:r>
              <a:rPr lang="en-US" sz="3200" dirty="0"/>
              <a:t>is the process of changing position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You need to be able to describe how an object’s position changes. </a:t>
            </a:r>
            <a:endParaRPr lang="en-US" sz="3200" dirty="0"/>
          </a:p>
          <a:p>
            <a:r>
              <a:rPr lang="en-US" sz="3200" dirty="0" smtClean="0"/>
              <a:t>Motion Relative to a Reference Point</a:t>
            </a:r>
          </a:p>
          <a:p>
            <a:pPr lvl="1"/>
            <a:r>
              <a:rPr lang="en-US" sz="3200" dirty="0" smtClean="0"/>
              <a:t>Look at figure 4 on page 13</a:t>
            </a:r>
          </a:p>
          <a:p>
            <a:pPr lvl="1"/>
            <a:r>
              <a:rPr lang="en-US" sz="3200" dirty="0" smtClean="0"/>
              <a:t>If the reference point is the pole, is the man in motion?</a:t>
            </a:r>
          </a:p>
          <a:p>
            <a:pPr lvl="1"/>
            <a:r>
              <a:rPr lang="en-US" sz="3200" dirty="0" smtClean="0"/>
              <a:t> If the reference point is the buoy,</a:t>
            </a:r>
            <a:r>
              <a:rPr lang="en-US" sz="3200" dirty="0"/>
              <a:t> </a:t>
            </a:r>
            <a:r>
              <a:rPr lang="en-US" sz="3200" dirty="0" smtClean="0"/>
              <a:t>is the man in motion?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and Displacement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3685505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Figure 5 on page </a:t>
            </a:r>
            <a:r>
              <a:rPr lang="en-US" sz="3200" dirty="0" smtClean="0"/>
              <a:t>13</a:t>
            </a:r>
            <a:endParaRPr lang="en-US" sz="3200" u="sng" dirty="0" smtClean="0">
              <a:solidFill>
                <a:srgbClr val="008000"/>
              </a:solidFill>
            </a:endParaRPr>
          </a:p>
          <a:p>
            <a:r>
              <a:rPr lang="en-US" sz="3200" u="sng" dirty="0" smtClean="0">
                <a:solidFill>
                  <a:srgbClr val="008000"/>
                </a:solidFill>
              </a:rPr>
              <a:t>Distance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is the length of the path</a:t>
            </a:r>
          </a:p>
          <a:p>
            <a:r>
              <a:rPr lang="en-US" sz="3200" u="sng" dirty="0" smtClean="0">
                <a:solidFill>
                  <a:srgbClr val="008000"/>
                </a:solidFill>
              </a:rPr>
              <a:t>Displacement</a:t>
            </a:r>
            <a:r>
              <a:rPr lang="en-US" sz="3200" dirty="0" smtClean="0"/>
              <a:t> is the difference between the initial (first) position and the final position of an object</a:t>
            </a:r>
          </a:p>
        </p:txBody>
      </p:sp>
      <p:pic>
        <p:nvPicPr>
          <p:cNvPr id="11" name="Content Placeholder 9" descr="Butterfly_Dist-Dis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" b="-5900"/>
          <a:stretch/>
        </p:blipFill>
        <p:spPr>
          <a:xfrm>
            <a:off x="-1" y="2599766"/>
            <a:ext cx="3364827" cy="301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99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600" dirty="0"/>
              <a:t/>
            </a:r>
            <a:br>
              <a:rPr lang="en-US" sz="1600" dirty="0"/>
            </a:br>
            <a:r>
              <a:rPr lang="en-US" dirty="0"/>
              <a:t>Calculating Displacement: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When </a:t>
            </a:r>
            <a:r>
              <a:rPr lang="en-US" sz="3200" dirty="0"/>
              <a:t>finding the displacement, Ask yourself these questions:</a:t>
            </a:r>
          </a:p>
          <a:p>
            <a:pPr lvl="0"/>
            <a:r>
              <a:rPr lang="en-US" sz="3200" dirty="0" smtClean="0"/>
              <a:t>Are </a:t>
            </a:r>
            <a:r>
              <a:rPr lang="en-US" sz="3200" dirty="0"/>
              <a:t>you starting where you are finishing?</a:t>
            </a:r>
          </a:p>
          <a:p>
            <a:pPr lvl="1"/>
            <a:r>
              <a:rPr lang="en-US" sz="3200" dirty="0"/>
              <a:t>If you are, the displacement is </a:t>
            </a:r>
            <a:r>
              <a:rPr lang="en-US" sz="3200" dirty="0" smtClean="0"/>
              <a:t>0.</a:t>
            </a:r>
            <a:endParaRPr lang="en-US" sz="3200" dirty="0"/>
          </a:p>
          <a:p>
            <a:pPr lvl="1"/>
            <a:r>
              <a:rPr lang="en-US" sz="3200" dirty="0"/>
              <a:t>If you are not, the displacement is not </a:t>
            </a:r>
            <a:r>
              <a:rPr lang="en-US" sz="3200" dirty="0" smtClean="0"/>
              <a:t>0</a:t>
            </a:r>
          </a:p>
          <a:p>
            <a:pPr lvl="2"/>
            <a:r>
              <a:rPr lang="en-US" sz="3000" dirty="0" smtClean="0"/>
              <a:t>Proceed to the next question.</a:t>
            </a:r>
            <a:endParaRPr lang="en-US" sz="3000" dirty="0"/>
          </a:p>
          <a:p>
            <a:pPr lvl="0"/>
            <a:r>
              <a:rPr lang="en-US" sz="3200" dirty="0"/>
              <a:t>Is the motion in one direction?</a:t>
            </a:r>
          </a:p>
          <a:p>
            <a:pPr lvl="1"/>
            <a:r>
              <a:rPr lang="en-US" sz="3200" dirty="0"/>
              <a:t>If it is, the distance and displacement are </a:t>
            </a:r>
            <a:r>
              <a:rPr lang="en-US" sz="3200" dirty="0" smtClean="0"/>
              <a:t>equal.</a:t>
            </a:r>
            <a:endParaRPr lang="en-US" sz="3200" dirty="0"/>
          </a:p>
          <a:p>
            <a:pPr lvl="1"/>
            <a:r>
              <a:rPr lang="en-US" sz="3200" dirty="0"/>
              <a:t>If it is not, the distance and displacement are not </a:t>
            </a:r>
            <a:r>
              <a:rPr lang="en-US" sz="3200" dirty="0" smtClean="0"/>
              <a:t>equal.</a:t>
            </a:r>
            <a:endParaRPr lang="en-US" sz="3200" dirty="0"/>
          </a:p>
          <a:p>
            <a:pPr lvl="2"/>
            <a:r>
              <a:rPr lang="en-US" sz="3200" dirty="0"/>
              <a:t>Find the shortest route to the locations.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4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Speed and velocity</a:t>
            </a:r>
          </a:p>
          <a:p>
            <a:endParaRPr lang="en-US" dirty="0"/>
          </a:p>
          <a:p>
            <a:r>
              <a:rPr lang="en-US" dirty="0" smtClean="0"/>
              <a:t>Vocabulary words: speed, constant speed, instantaneous speed, average speed, velocity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62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72175"/>
          </a:xfrm>
        </p:spPr>
        <p:txBody>
          <a:bodyPr>
            <a:noAutofit/>
          </a:bodyPr>
          <a:lstStyle/>
          <a:p>
            <a:pPr lvl="1"/>
            <a:r>
              <a:rPr lang="en-US" sz="3200" u="sng" dirty="0" smtClean="0">
                <a:solidFill>
                  <a:srgbClr val="008000"/>
                </a:solidFill>
              </a:rPr>
              <a:t>Speed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is a measure of the distance </a:t>
            </a:r>
            <a:r>
              <a:rPr lang="en-US" sz="3200" dirty="0" smtClean="0"/>
              <a:t>an </a:t>
            </a:r>
            <a:r>
              <a:rPr lang="en-US" sz="3200" dirty="0" smtClean="0"/>
              <a:t>object travels per unit of time.</a:t>
            </a:r>
          </a:p>
          <a:p>
            <a:r>
              <a:rPr lang="en-US" sz="3200" dirty="0" smtClean="0"/>
              <a:t>Units of Speed</a:t>
            </a:r>
          </a:p>
          <a:p>
            <a:pPr lvl="1"/>
            <a:r>
              <a:rPr lang="en-US" sz="3200" dirty="0" smtClean="0"/>
              <a:t>Calculate speed by dividing the distance traveled by the time it takes to go that distance</a:t>
            </a:r>
          </a:p>
          <a:p>
            <a:pPr lvl="1"/>
            <a:r>
              <a:rPr lang="en-US" sz="3200" dirty="0" smtClean="0"/>
              <a:t>The units of speed are units of distance by units of time</a:t>
            </a:r>
          </a:p>
          <a:p>
            <a:pPr lvl="2"/>
            <a:r>
              <a:rPr lang="en-US" sz="3200" dirty="0" smtClean="0"/>
              <a:t>Meters per second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9004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u="sng" dirty="0">
                <a:solidFill>
                  <a:srgbClr val="008000"/>
                </a:solidFill>
              </a:rPr>
              <a:t>Constant speed </a:t>
            </a:r>
            <a:r>
              <a:rPr lang="en-US" sz="3200" dirty="0"/>
              <a:t>is the rate of change of position in which the same distance is traveled each second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Figure 6</a:t>
            </a:r>
            <a:endParaRPr lang="en-US" sz="3200" dirty="0"/>
          </a:p>
          <a:p>
            <a:pPr lvl="1"/>
            <a:r>
              <a:rPr lang="en-US" sz="3200" dirty="0" smtClean="0"/>
              <a:t>Each second, the car moves 11 m/s.</a:t>
            </a:r>
          </a:p>
          <a:p>
            <a:pPr lvl="1"/>
            <a:r>
              <a:rPr lang="en-US" sz="3200" dirty="0" smtClean="0"/>
              <a:t>Because it moves the same distance each second, its speed is not changing.</a:t>
            </a:r>
          </a:p>
        </p:txBody>
      </p:sp>
    </p:spTree>
    <p:extLst>
      <p:ext uri="{BB962C8B-B14F-4D97-AF65-F5344CB8AC3E}">
        <p14:creationId xmlns:p14="http://schemas.microsoft.com/office/powerpoint/2010/main" val="3369865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Figure 6</a:t>
            </a:r>
          </a:p>
          <a:p>
            <a:pPr lvl="1"/>
            <a:r>
              <a:rPr lang="en-US" sz="3200" dirty="0" smtClean="0"/>
              <a:t>Because the car travels a </a:t>
            </a:r>
            <a:r>
              <a:rPr lang="en-US" sz="3200" dirty="0" smtClean="0"/>
              <a:t>different distances </a:t>
            </a:r>
            <a:r>
              <a:rPr lang="en-US" sz="3200" dirty="0" smtClean="0"/>
              <a:t>each second, its speed is changing.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sz="3200" u="sng" dirty="0" smtClean="0">
                <a:solidFill>
                  <a:srgbClr val="008000"/>
                </a:solidFill>
              </a:rPr>
              <a:t>Instantaneous speed </a:t>
            </a:r>
            <a:r>
              <a:rPr lang="en-US" sz="3200" dirty="0" smtClean="0"/>
              <a:t>is speed at a specific instant in time.</a:t>
            </a:r>
          </a:p>
          <a:p>
            <a:r>
              <a:rPr lang="en-US" sz="3200" dirty="0" smtClean="0"/>
              <a:t>You can see a car’s instantaneous speed on its speedometer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6809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u="sng" dirty="0" smtClean="0">
                <a:solidFill>
                  <a:srgbClr val="008000"/>
                </a:solidFill>
              </a:rPr>
              <a:t>Average speed </a:t>
            </a:r>
            <a:r>
              <a:rPr lang="en-US" sz="3200" dirty="0" smtClean="0"/>
              <a:t>is the total distance traveled divided by the total time taken to travel that distance.</a:t>
            </a:r>
            <a:endParaRPr lang="en-US" sz="3200" dirty="0"/>
          </a:p>
          <a:p>
            <a:pPr lvl="1"/>
            <a:r>
              <a:rPr lang="en-US" sz="3200" dirty="0" smtClean="0"/>
              <a:t>Average speed = total distance (m) / total time (s) </a:t>
            </a:r>
          </a:p>
          <a:p>
            <a:pPr lvl="1"/>
            <a:r>
              <a:rPr lang="en-US" sz="3200" dirty="0"/>
              <a:t>S</a:t>
            </a:r>
            <a:r>
              <a:rPr lang="en-US" sz="3200" smtClean="0"/>
              <a:t>= </a:t>
            </a:r>
            <a:r>
              <a:rPr lang="en-US" sz="3200" dirty="0" smtClean="0"/>
              <a:t>d/t</a:t>
            </a:r>
          </a:p>
          <a:p>
            <a:r>
              <a:rPr lang="en-US" sz="3200" dirty="0" smtClean="0"/>
              <a:t>Page 19 problems 1 &amp; 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606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Distance-Time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you study motion, two measurements frequently compared to each other are distance and time.</a:t>
            </a:r>
          </a:p>
          <a:p>
            <a:pPr lvl="1"/>
            <a:r>
              <a:rPr lang="en-US" sz="3200" dirty="0" smtClean="0"/>
              <a:t>The graphs that show</a:t>
            </a:r>
          </a:p>
          <a:p>
            <a:pPr marL="274320" lvl="1" indent="0">
              <a:buNone/>
            </a:pPr>
            <a:r>
              <a:rPr lang="en-US" sz="3200" dirty="0" smtClean="0"/>
              <a:t> these comparisons are </a:t>
            </a:r>
          </a:p>
          <a:p>
            <a:pPr marL="274320" lvl="1" indent="0">
              <a:buNone/>
            </a:pPr>
            <a:r>
              <a:rPr lang="en-US" sz="3200" dirty="0" smtClean="0"/>
              <a:t>called distance-time </a:t>
            </a:r>
          </a:p>
          <a:p>
            <a:pPr marL="274320" lvl="1" indent="0">
              <a:buNone/>
            </a:pPr>
            <a:r>
              <a:rPr lang="en-US" sz="3200" dirty="0" smtClean="0"/>
              <a:t>graphs.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7983" y="3021837"/>
            <a:ext cx="3238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3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Position and motion</a:t>
            </a:r>
          </a:p>
          <a:p>
            <a:endParaRPr lang="en-US" dirty="0"/>
          </a:p>
          <a:p>
            <a:r>
              <a:rPr lang="en-US" dirty="0" smtClean="0"/>
              <a:t>Vocabulary words: reference point, position, motion, distance, displacement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8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Speeds on a Distance-Time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can use distance-time graphs to compare the motion of two  different objects.</a:t>
            </a:r>
            <a:endParaRPr lang="en-US" sz="3200" dirty="0"/>
          </a:p>
          <a:p>
            <a:r>
              <a:rPr lang="en-US" sz="3200" dirty="0" smtClean="0"/>
              <a:t>Steeper lines on the distance-time graphs indicate faster speeds.</a:t>
            </a:r>
            <a:endParaRPr lang="en-US" sz="3200" dirty="0"/>
          </a:p>
          <a:p>
            <a:r>
              <a:rPr lang="en-US" sz="3200" dirty="0" smtClean="0"/>
              <a:t>Page 21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055" y="3678495"/>
            <a:ext cx="2783634" cy="304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52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 Distance-Time Graph to Calculate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Steps needed to calculate the average speed:</a:t>
            </a:r>
          </a:p>
          <a:p>
            <a:pPr lvl="1"/>
            <a:r>
              <a:rPr lang="en-US" sz="3200" dirty="0" smtClean="0"/>
              <a:t>Choose the first point on the line</a:t>
            </a:r>
          </a:p>
          <a:p>
            <a:pPr lvl="1"/>
            <a:r>
              <a:rPr lang="en-US" sz="3200" dirty="0" smtClean="0"/>
              <a:t>Choose the last point on the line</a:t>
            </a:r>
          </a:p>
          <a:p>
            <a:pPr lvl="1"/>
            <a:r>
              <a:rPr lang="en-US" sz="3200" dirty="0" smtClean="0"/>
              <a:t>Find the distance difference of the points</a:t>
            </a:r>
          </a:p>
          <a:p>
            <a:pPr lvl="1"/>
            <a:r>
              <a:rPr lang="en-US" sz="3200" dirty="0" smtClean="0"/>
              <a:t>Find the time difference of the points</a:t>
            </a:r>
          </a:p>
          <a:p>
            <a:pPr lvl="1"/>
            <a:r>
              <a:rPr lang="en-US" sz="3200" dirty="0" smtClean="0"/>
              <a:t>Divide the difference in distance by the difference in time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3943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Distance-Time Graph and Changing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37130"/>
          </a:xfrm>
        </p:spPr>
        <p:txBody>
          <a:bodyPr>
            <a:normAutofit lnSpcReduction="10000"/>
          </a:bodyPr>
          <a:lstStyle/>
          <a:p>
            <a:r>
              <a:rPr lang="en-US" sz="2900" dirty="0" smtClean="0"/>
              <a:t>Different types of speed are illustrated on a D-T graph:</a:t>
            </a:r>
          </a:p>
          <a:p>
            <a:pPr lvl="1"/>
            <a:r>
              <a:rPr lang="en-US" sz="2400" dirty="0" smtClean="0"/>
              <a:t>Constant </a:t>
            </a:r>
            <a:r>
              <a:rPr lang="en-US" sz="2400" dirty="0"/>
              <a:t>speed: a </a:t>
            </a:r>
            <a:r>
              <a:rPr lang="en-US" sz="2400" dirty="0" smtClean="0"/>
              <a:t>straight diagonal line</a:t>
            </a:r>
            <a:endParaRPr lang="en-US" sz="1900" dirty="0"/>
          </a:p>
          <a:p>
            <a:pPr lvl="1"/>
            <a:r>
              <a:rPr lang="en-US" sz="2400" dirty="0"/>
              <a:t>Stopping: A horizontal line indicates that there is no motion.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speed of the train changes instead of being constant, its motion on a distance-time graph is a curved line.</a:t>
            </a:r>
            <a:endParaRPr lang="en-US" sz="2900" dirty="0"/>
          </a:p>
          <a:p>
            <a:pPr lvl="1"/>
            <a:r>
              <a:rPr lang="en-US" sz="2400" dirty="0"/>
              <a:t>Slowing down: the downward curve indicates the train slowed down</a:t>
            </a:r>
          </a:p>
          <a:p>
            <a:pPr lvl="1"/>
            <a:r>
              <a:rPr lang="en-US" sz="2400" dirty="0"/>
              <a:t>Speeding up: the upward curve indicates that the train was speeding up.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64409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58587" r="-585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70340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To Find Average Speed for Changing D-T graphs</a:t>
            </a:r>
            <a:endParaRPr lang="en-US" sz="3200" dirty="0"/>
          </a:p>
          <a:p>
            <a:pPr lvl="2"/>
            <a:r>
              <a:rPr lang="en-US" sz="3200" dirty="0"/>
              <a:t>Choose a starting and ending point</a:t>
            </a:r>
          </a:p>
          <a:p>
            <a:pPr lvl="2"/>
            <a:r>
              <a:rPr lang="en-US" sz="3200" dirty="0"/>
              <a:t>Determine the change in distance and the change in time between these two points</a:t>
            </a:r>
          </a:p>
          <a:p>
            <a:pPr lvl="2"/>
            <a:r>
              <a:rPr lang="en-US" sz="3200" dirty="0"/>
              <a:t>Divide the difference in distance over the difference in time</a:t>
            </a:r>
          </a:p>
        </p:txBody>
      </p:sp>
    </p:spTree>
    <p:extLst>
      <p:ext uri="{BB962C8B-B14F-4D97-AF65-F5344CB8AC3E}">
        <p14:creationId xmlns:p14="http://schemas.microsoft.com/office/powerpoint/2010/main" val="2526884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176293" cy="5153625"/>
          </a:xfrm>
        </p:spPr>
        <p:txBody>
          <a:bodyPr>
            <a:noAutofit/>
          </a:bodyPr>
          <a:lstStyle/>
          <a:p>
            <a:r>
              <a:rPr lang="en-US" sz="2800" u="sng" dirty="0" smtClean="0">
                <a:solidFill>
                  <a:srgbClr val="008000"/>
                </a:solidFill>
              </a:rPr>
              <a:t>Velocity</a:t>
            </a:r>
            <a:r>
              <a:rPr lang="en-US" sz="2800" dirty="0" smtClean="0"/>
              <a:t> is the speed and direction of a moving object.</a:t>
            </a:r>
            <a:endParaRPr lang="en-US" sz="2800" dirty="0"/>
          </a:p>
          <a:p>
            <a:r>
              <a:rPr lang="en-US" sz="2800" dirty="0" smtClean="0"/>
              <a:t>Representing Velocity</a:t>
            </a:r>
          </a:p>
          <a:p>
            <a:pPr lvl="1"/>
            <a:r>
              <a:rPr lang="en-US" sz="2800" dirty="0" smtClean="0"/>
              <a:t>Can be represented by an arrow</a:t>
            </a:r>
          </a:p>
          <a:p>
            <a:pPr lvl="1"/>
            <a:r>
              <a:rPr lang="en-US" sz="2800" dirty="0" smtClean="0"/>
              <a:t>Length of the arrow indicates the speed</a:t>
            </a:r>
          </a:p>
          <a:p>
            <a:pPr lvl="2"/>
            <a:r>
              <a:rPr lang="en-US" sz="2800" dirty="0" smtClean="0"/>
              <a:t>Greater speed = longer arrow</a:t>
            </a:r>
            <a:endParaRPr lang="en-US" sz="2800" dirty="0"/>
          </a:p>
          <a:p>
            <a:pPr lvl="1"/>
            <a:r>
              <a:rPr lang="en-US" sz="2800" dirty="0" smtClean="0"/>
              <a:t>Arrow points in the direction of the object’s motion</a:t>
            </a:r>
            <a:endParaRPr lang="en-US" sz="2800" dirty="0"/>
          </a:p>
          <a:p>
            <a:r>
              <a:rPr lang="en-US" sz="2800" dirty="0" smtClean="0"/>
              <a:t>In figure 11, are the velocities the same?</a:t>
            </a:r>
          </a:p>
        </p:txBody>
      </p:sp>
    </p:spTree>
    <p:extLst>
      <p:ext uri="{BB962C8B-B14F-4D97-AF65-F5344CB8AC3E}">
        <p14:creationId xmlns:p14="http://schemas.microsoft.com/office/powerpoint/2010/main" val="2007613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Changes in Velocity</a:t>
            </a:r>
          </a:p>
          <a:p>
            <a:pPr lvl="1"/>
            <a:r>
              <a:rPr lang="en-US" sz="3200" dirty="0" smtClean="0"/>
              <a:t>Velocity changes when the speed of an object changes, when the direction that the object moves changes, or when both the speed and the direction change.</a:t>
            </a:r>
          </a:p>
          <a:p>
            <a:pPr lvl="1"/>
            <a:r>
              <a:rPr lang="en-US" sz="3200" dirty="0" smtClean="0"/>
              <a:t>Look at figure 12 on page 23, is there two arrows the same?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3703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</a:p>
          <a:p>
            <a:endParaRPr lang="en-US" dirty="0"/>
          </a:p>
          <a:p>
            <a:r>
              <a:rPr lang="en-US" dirty="0" smtClean="0"/>
              <a:t>Vocabulary words: acceleration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9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Acceleration- Changes in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When a car’s velocity changes, the car is accelerating.</a:t>
            </a:r>
          </a:p>
          <a:p>
            <a:pPr lvl="1"/>
            <a:r>
              <a:rPr lang="en-US" sz="3200" u="sng" dirty="0" smtClean="0">
                <a:solidFill>
                  <a:srgbClr val="008000"/>
                </a:solidFill>
              </a:rPr>
              <a:t>Acceleration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is a measure of the change in velocity during a period of time.</a:t>
            </a:r>
          </a:p>
          <a:p>
            <a:pPr lvl="1"/>
            <a:r>
              <a:rPr lang="en-US" sz="3200" dirty="0" smtClean="0"/>
              <a:t>An object accelerates when its velocity changes as a result of speeding up, slowing down, or changing direction.</a:t>
            </a:r>
          </a:p>
          <a:p>
            <a:pPr lvl="1"/>
            <a:r>
              <a:rPr lang="en-US" sz="3200" dirty="0" smtClean="0"/>
              <a:t>Think about a roller coaster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2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Acceleration has a direction and can be represented  by an arrow.</a:t>
            </a:r>
          </a:p>
          <a:p>
            <a:r>
              <a:rPr lang="en-US" sz="3200" dirty="0" smtClean="0"/>
              <a:t>The length of the arrow indicates the amount of acceleration</a:t>
            </a:r>
          </a:p>
          <a:p>
            <a:r>
              <a:rPr lang="en-US" sz="3200" dirty="0" smtClean="0"/>
              <a:t>An arrow’s direction depends on whether velocity increases or decreases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082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14081"/>
          </a:xfrm>
        </p:spPr>
        <p:txBody>
          <a:bodyPr/>
          <a:lstStyle/>
          <a:p>
            <a:r>
              <a:rPr lang="en-US" dirty="0" smtClean="0"/>
              <a:t>Describing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3500" dirty="0" smtClean="0"/>
              <a:t>How would you describe where you are sitting right now?</a:t>
            </a:r>
          </a:p>
          <a:p>
            <a:pPr lvl="1"/>
            <a:endParaRPr lang="en-US" sz="3500" dirty="0"/>
          </a:p>
          <a:p>
            <a:pPr lvl="1"/>
            <a:r>
              <a:rPr lang="en-US" sz="3500" dirty="0" smtClean="0"/>
              <a:t>Each description states your location relative to a certain point.</a:t>
            </a:r>
          </a:p>
          <a:p>
            <a:pPr lvl="1"/>
            <a:r>
              <a:rPr lang="en-US" sz="3500" dirty="0" smtClean="0"/>
              <a:t>A </a:t>
            </a:r>
            <a:r>
              <a:rPr lang="en-US" sz="3500" u="sng" dirty="0" smtClean="0">
                <a:solidFill>
                  <a:srgbClr val="008000"/>
                </a:solidFill>
              </a:rPr>
              <a:t>reference point </a:t>
            </a:r>
            <a:r>
              <a:rPr lang="en-US" sz="3500" dirty="0" smtClean="0"/>
              <a:t>is the starting point you choose to describe the location, or position, of an object.</a:t>
            </a:r>
          </a:p>
          <a:p>
            <a:pPr lvl="1"/>
            <a:endParaRPr lang="en-US" sz="3500" dirty="0"/>
          </a:p>
          <a:p>
            <a:pPr lvl="1"/>
            <a:r>
              <a:rPr lang="en-US" sz="3500" dirty="0" smtClean="0"/>
              <a:t>What is the reference point in your example?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194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Figure 13 on page 28</a:t>
            </a:r>
          </a:p>
          <a:p>
            <a:pPr lvl="1"/>
            <a:r>
              <a:rPr lang="en-US" sz="3200" dirty="0" smtClean="0"/>
              <a:t>Speeding Up</a:t>
            </a:r>
          </a:p>
          <a:p>
            <a:pPr lvl="2"/>
            <a:r>
              <a:rPr lang="en-US" sz="3200" dirty="0" smtClean="0"/>
              <a:t>Initial velocity arrow is short because its moving slowly</a:t>
            </a:r>
          </a:p>
          <a:p>
            <a:pPr lvl="2"/>
            <a:r>
              <a:rPr lang="en-US" sz="3200" dirty="0" smtClean="0"/>
              <a:t>Final velocity arrow is longer because the speed increases</a:t>
            </a:r>
          </a:p>
          <a:p>
            <a:pPr lvl="2"/>
            <a:r>
              <a:rPr lang="en-US" sz="3200" dirty="0" smtClean="0"/>
              <a:t>As velocity increases, the car accelerates </a:t>
            </a:r>
            <a:r>
              <a:rPr lang="en-US" sz="3200" dirty="0" smtClean="0">
                <a:sym typeface="Wingdings"/>
              </a:rPr>
              <a:t> arrow is in same direction as velocity</a:t>
            </a:r>
          </a:p>
        </p:txBody>
      </p:sp>
    </p:spTree>
    <p:extLst>
      <p:ext uri="{BB962C8B-B14F-4D97-AF65-F5344CB8AC3E}">
        <p14:creationId xmlns:p14="http://schemas.microsoft.com/office/powerpoint/2010/main" val="648503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13 page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Slowing Down</a:t>
            </a:r>
          </a:p>
          <a:p>
            <a:pPr lvl="1"/>
            <a:r>
              <a:rPr lang="en-US" sz="2800" dirty="0" smtClean="0"/>
              <a:t>Initial velocity arrow is long because it is moving fast</a:t>
            </a:r>
          </a:p>
          <a:p>
            <a:pPr lvl="1"/>
            <a:r>
              <a:rPr lang="en-US" sz="2800" dirty="0" smtClean="0"/>
              <a:t>Final velocity arrow is shorter because it is slowing down</a:t>
            </a:r>
          </a:p>
          <a:p>
            <a:pPr lvl="1"/>
            <a:r>
              <a:rPr lang="en-US" sz="2800" dirty="0" smtClean="0"/>
              <a:t>When velocity decreases, acceleration and velocity are in opposite directions.</a:t>
            </a:r>
          </a:p>
          <a:p>
            <a:pPr lvl="1"/>
            <a:r>
              <a:rPr lang="en-US" sz="2800" dirty="0"/>
              <a:t>The acceleration arrow points in the direction opposite to the direction the car is moving.</a:t>
            </a:r>
          </a:p>
        </p:txBody>
      </p:sp>
    </p:spTree>
    <p:extLst>
      <p:ext uri="{BB962C8B-B14F-4D97-AF65-F5344CB8AC3E}">
        <p14:creationId xmlns:p14="http://schemas.microsoft.com/office/powerpoint/2010/main" val="2877735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13 page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Changing Direction</a:t>
            </a:r>
          </a:p>
          <a:p>
            <a:pPr lvl="1"/>
            <a:r>
              <a:rPr lang="en-US" sz="3200" dirty="0" smtClean="0"/>
              <a:t>Constant speed</a:t>
            </a:r>
            <a:r>
              <a:rPr lang="en-US" sz="3200" dirty="0" smtClean="0">
                <a:sym typeface="Wingdings"/>
              </a:rPr>
              <a:t> velocity arrow is the same length at each point</a:t>
            </a:r>
          </a:p>
          <a:p>
            <a:pPr lvl="1"/>
            <a:r>
              <a:rPr lang="en-US" sz="3200" dirty="0" smtClean="0">
                <a:sym typeface="Wingdings"/>
              </a:rPr>
              <a:t>The car’s velocity changes because its direction changes</a:t>
            </a:r>
          </a:p>
          <a:p>
            <a:pPr lvl="1"/>
            <a:r>
              <a:rPr lang="en-US" sz="3200" dirty="0" smtClean="0">
                <a:sym typeface="Wingdings"/>
              </a:rPr>
              <a:t>Therefore, the car is accelerating.</a:t>
            </a:r>
          </a:p>
          <a:p>
            <a:pPr lvl="2"/>
            <a:r>
              <a:rPr lang="en-US" sz="3200" dirty="0" smtClean="0">
                <a:sym typeface="Wingdings"/>
              </a:rPr>
              <a:t>Acceleration is the change in velocity</a:t>
            </a:r>
          </a:p>
          <a:p>
            <a:pPr lvl="1"/>
            <a:r>
              <a:rPr lang="en-US" sz="3200" dirty="0" smtClean="0">
                <a:sym typeface="Wingdings"/>
              </a:rPr>
              <a:t>Acceleration is towards the inside of the curve </a:t>
            </a:r>
            <a:endParaRPr lang="en-US" sz="3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392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If an object moves in one direction, you can calculate its average acceleration using this equation:</a:t>
            </a:r>
          </a:p>
          <a:p>
            <a:pPr lvl="1"/>
            <a:r>
              <a:rPr lang="en-US" dirty="0" smtClean="0"/>
              <a:t>Average acceleration =</a:t>
            </a:r>
            <a:r>
              <a:rPr lang="en-US" u="sng" dirty="0" smtClean="0"/>
              <a:t>final speed – initial speed(m/s)</a:t>
            </a:r>
          </a:p>
          <a:p>
            <a:pPr marL="274320" lvl="1" indent="0">
              <a:buNone/>
            </a:pPr>
            <a:r>
              <a:rPr lang="en-US" dirty="0" smtClean="0"/>
              <a:t>						total time (s)</a:t>
            </a:r>
          </a:p>
          <a:p>
            <a:pPr marL="274320" lvl="1" indent="0">
              <a:buNone/>
            </a:pPr>
            <a:r>
              <a:rPr lang="en-US" dirty="0" smtClean="0"/>
              <a:t>	a (</a:t>
            </a:r>
            <a:r>
              <a:rPr lang="en-US" dirty="0"/>
              <a:t>in m/s</a:t>
            </a:r>
            <a:r>
              <a:rPr lang="en-US" baseline="30000" dirty="0"/>
              <a:t>2)</a:t>
            </a:r>
            <a:r>
              <a:rPr lang="en-US" dirty="0" smtClean="0"/>
              <a:t>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 – V</a:t>
            </a:r>
            <a:r>
              <a:rPr lang="en-US" baseline="-25000" dirty="0" smtClean="0"/>
              <a:t>i </a:t>
            </a:r>
            <a:r>
              <a:rPr lang="en-US" dirty="0" smtClean="0"/>
              <a:t>/ t</a:t>
            </a:r>
          </a:p>
          <a:p>
            <a:pPr marL="274320" lvl="1" indent="0">
              <a:buNone/>
            </a:pPr>
            <a:r>
              <a:rPr lang="en-US" sz="2400" dirty="0" smtClean="0"/>
              <a:t>For example, a bicyclist started from rest along a straight path. After 2.0 s, his speed was 2.0 m/s. After 5.0 s, his speed was 8.0 m/s. What was his average acceleration during the time 2.0 s to 5.0 s?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dirty="0"/>
              <a:t>Now try: page 29 Practice problem</a:t>
            </a:r>
          </a:p>
          <a:p>
            <a:pPr marL="27432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827232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Speed-Time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shows how speed changes over time</a:t>
            </a:r>
          </a:p>
          <a:p>
            <a:r>
              <a:rPr lang="en-US" sz="2800" dirty="0" smtClean="0"/>
              <a:t>Horizontal axis  (x-axis) </a:t>
            </a:r>
            <a:r>
              <a:rPr lang="en-US" sz="2800" dirty="0" smtClean="0">
                <a:sym typeface="Wingdings"/>
              </a:rPr>
              <a:t> time</a:t>
            </a:r>
          </a:p>
          <a:p>
            <a:r>
              <a:rPr lang="en-US" sz="2800" dirty="0" smtClean="0">
                <a:sym typeface="Wingdings"/>
              </a:rPr>
              <a:t>Vertical axis (y-axis)  speed</a:t>
            </a:r>
          </a:p>
          <a:p>
            <a:endParaRPr lang="en-US" sz="2800" dirty="0" smtClean="0"/>
          </a:p>
          <a:p>
            <a:r>
              <a:rPr lang="en-US" sz="2800" dirty="0" smtClean="0"/>
              <a:t>An object at rest</a:t>
            </a:r>
          </a:p>
          <a:p>
            <a:pPr lvl="1"/>
            <a:r>
              <a:rPr lang="en-US" sz="2800" dirty="0" smtClean="0"/>
              <a:t>Is not moving, so its speed is always zero</a:t>
            </a:r>
          </a:p>
          <a:p>
            <a:pPr marL="27432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204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Speed-Time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Constant Speed</a:t>
            </a:r>
          </a:p>
          <a:p>
            <a:pPr lvl="1"/>
            <a:r>
              <a:rPr lang="en-US" sz="2800" dirty="0" smtClean="0"/>
              <a:t>The plotted line is horizontal.</a:t>
            </a:r>
          </a:p>
          <a:p>
            <a:pPr lvl="1"/>
            <a:r>
              <a:rPr lang="en-US" sz="2800" dirty="0"/>
              <a:t>The object’s speed does not change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The speed of the object is represented by the distance  the horizontal line is from the x-axis.</a:t>
            </a:r>
          </a:p>
          <a:p>
            <a:pPr lvl="1"/>
            <a:r>
              <a:rPr lang="en-US" sz="2800" dirty="0" smtClean="0"/>
              <a:t>Farther from the x-axis</a:t>
            </a:r>
            <a:r>
              <a:rPr lang="en-US" sz="2800" dirty="0" smtClean="0">
                <a:sym typeface="Wingdings"/>
              </a:rPr>
              <a:t> the object is moving at a faster speed</a:t>
            </a:r>
          </a:p>
          <a:p>
            <a:pPr lvl="1"/>
            <a:endParaRPr lang="en-US" dirty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195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Speed- 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Speeding Up</a:t>
            </a:r>
          </a:p>
          <a:p>
            <a:pPr lvl="1"/>
            <a:r>
              <a:rPr lang="en-US" sz="2800" dirty="0"/>
              <a:t>Speed of a plane increases at a steady rate</a:t>
            </a:r>
          </a:p>
          <a:p>
            <a:pPr lvl="1"/>
            <a:r>
              <a:rPr lang="en-US" sz="2800" dirty="0"/>
              <a:t>At the beginning of the time period, the line is closer to the x-axis because the plane has a lower </a:t>
            </a:r>
            <a:r>
              <a:rPr lang="en-US" sz="2800" dirty="0" smtClean="0"/>
              <a:t>speed</a:t>
            </a:r>
          </a:p>
          <a:p>
            <a:pPr lvl="1"/>
            <a:r>
              <a:rPr lang="en-US" sz="2800" dirty="0" smtClean="0"/>
              <a:t>The speed of the object increases at a steady rate over time.</a:t>
            </a:r>
          </a:p>
          <a:p>
            <a:pPr lvl="1"/>
            <a:r>
              <a:rPr lang="en-US" sz="2800" dirty="0" smtClean="0"/>
              <a:t>Graph slants upward to the right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719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Speed- 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Slowing Down</a:t>
            </a:r>
          </a:p>
          <a:p>
            <a:pPr lvl="1"/>
            <a:r>
              <a:rPr lang="en-US" sz="2800" dirty="0" smtClean="0"/>
              <a:t>Initial: moving at a high speed</a:t>
            </a:r>
            <a:r>
              <a:rPr lang="en-US" sz="2800" dirty="0" smtClean="0">
                <a:sym typeface="Wingdings"/>
              </a:rPr>
              <a:t> point is far from x-axis</a:t>
            </a:r>
          </a:p>
          <a:p>
            <a:pPr lvl="1"/>
            <a:r>
              <a:rPr lang="en-US" sz="2800" dirty="0" smtClean="0">
                <a:sym typeface="Wingdings"/>
              </a:rPr>
              <a:t>As speed decreases the points are getting closer to the x-axis</a:t>
            </a:r>
          </a:p>
          <a:p>
            <a:pPr lvl="1"/>
            <a:r>
              <a:rPr lang="en-US" sz="2800" dirty="0" smtClean="0">
                <a:sym typeface="Wingdings"/>
              </a:rPr>
              <a:t>Line touches the x-axis  speed is 0 and stops</a:t>
            </a:r>
          </a:p>
          <a:p>
            <a:pPr lvl="1"/>
            <a:r>
              <a:rPr lang="en-US" sz="2800" dirty="0" smtClean="0">
                <a:sym typeface="Wingdings"/>
              </a:rPr>
              <a:t>The speed of the object decreases at a steady rate over time</a:t>
            </a:r>
          </a:p>
          <a:p>
            <a:pPr lvl="1"/>
            <a:r>
              <a:rPr lang="en-US" sz="2800" dirty="0" smtClean="0">
                <a:sym typeface="Wingdings"/>
              </a:rPr>
              <a:t>Graph slopes downward to the right</a:t>
            </a:r>
            <a:endParaRPr lang="en-US" sz="28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398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the Points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17536" r="-175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1598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Describing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Each description of your location also includes your distance and direction from the reference point.</a:t>
            </a:r>
          </a:p>
          <a:p>
            <a:pPr lvl="1"/>
            <a:r>
              <a:rPr lang="en-US" sz="3200" dirty="0" smtClean="0"/>
              <a:t>This describes your position</a:t>
            </a:r>
          </a:p>
          <a:p>
            <a:pPr lvl="2"/>
            <a:r>
              <a:rPr lang="en-US" sz="3200" dirty="0" smtClean="0"/>
              <a:t>A </a:t>
            </a:r>
            <a:r>
              <a:rPr lang="en-US" sz="3200" u="sng" dirty="0" smtClean="0">
                <a:solidFill>
                  <a:srgbClr val="008000"/>
                </a:solidFill>
              </a:rPr>
              <a:t>position</a:t>
            </a:r>
            <a:r>
              <a:rPr lang="en-US" sz="3200" dirty="0" smtClean="0"/>
              <a:t> is an object’s distance and direction from a reference point.</a:t>
            </a:r>
          </a:p>
          <a:p>
            <a:pPr lvl="2"/>
            <a:r>
              <a:rPr lang="en-US" sz="3200" dirty="0" smtClean="0"/>
              <a:t>Includes a distance, direction, and reference point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8812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Groups</a:t>
            </a:r>
          </a:p>
          <a:p>
            <a:pPr lvl="1"/>
            <a:r>
              <a:rPr lang="en-US" sz="3200" dirty="0" smtClean="0"/>
              <a:t>How do you get to the:</a:t>
            </a:r>
          </a:p>
          <a:p>
            <a:pPr lvl="2"/>
            <a:r>
              <a:rPr lang="en-US" sz="3200" dirty="0" smtClean="0"/>
              <a:t>Door?</a:t>
            </a:r>
          </a:p>
          <a:p>
            <a:pPr lvl="2"/>
            <a:r>
              <a:rPr lang="en-US" sz="3200" dirty="0" smtClean="0"/>
              <a:t>Windows?</a:t>
            </a:r>
          </a:p>
          <a:p>
            <a:pPr lvl="2"/>
            <a:r>
              <a:rPr lang="en-US" sz="3200" dirty="0" smtClean="0"/>
              <a:t>Podium?</a:t>
            </a:r>
          </a:p>
          <a:p>
            <a:r>
              <a:rPr lang="en-US" sz="3200" dirty="0" smtClean="0"/>
              <a:t>Based on the answers that have been discussed, what can you conclude?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331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***The distance and direction to a location can change if the reference point changes.***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16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Reference Point to Describe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First, choose a reference point</a:t>
            </a:r>
          </a:p>
          <a:p>
            <a:r>
              <a:rPr lang="en-US" sz="3200" dirty="0" smtClean="0"/>
              <a:t>Next, describe the direction from the reference point</a:t>
            </a:r>
          </a:p>
          <a:p>
            <a:r>
              <a:rPr lang="en-US" sz="3200" dirty="0" smtClean="0"/>
              <a:t>Finally, measure/estimate the distance from the reference point</a:t>
            </a:r>
          </a:p>
          <a:p>
            <a:endParaRPr lang="en-US" sz="3200" dirty="0"/>
          </a:p>
          <a:p>
            <a:r>
              <a:rPr lang="en-US" sz="3200" dirty="0" smtClean="0"/>
              <a:t>Example on page 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7823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Reference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description of an object’s position depends on the reference point.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Look at page 10 for the example</a:t>
            </a:r>
            <a:endParaRPr lang="en-US" sz="3200" dirty="0"/>
          </a:p>
          <a:p>
            <a:r>
              <a:rPr lang="en-US" sz="3200" dirty="0" smtClean="0"/>
              <a:t>The description of the table’s position changed because the reference point is different. </a:t>
            </a:r>
          </a:p>
          <a:p>
            <a:r>
              <a:rPr lang="en-US" sz="3200" dirty="0" smtClean="0"/>
              <a:t>Its actual position did not change.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538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Reference Direction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you describe an object’s position, you compare its location to a reference direction. </a:t>
            </a:r>
          </a:p>
          <a:p>
            <a:r>
              <a:rPr lang="en-US" sz="3200" dirty="0" smtClean="0"/>
              <a:t>The reference direction is the positive direction while the direction opposite to the reference direction is the negative direction.</a:t>
            </a:r>
          </a:p>
          <a:p>
            <a:r>
              <a:rPr lang="en-US" sz="3200" dirty="0" smtClean="0"/>
              <a:t> Page 11 Figure 2</a:t>
            </a:r>
          </a:p>
          <a:p>
            <a:pPr lvl="1"/>
            <a:r>
              <a:rPr lang="en-US" dirty="0" smtClean="0"/>
              <a:t>East is the reference direction</a:t>
            </a:r>
          </a:p>
          <a:p>
            <a:pPr lvl="1"/>
            <a:r>
              <a:rPr lang="en-US" dirty="0" smtClean="0"/>
              <a:t>Where is the museum from the bus stop? Library?</a:t>
            </a:r>
          </a:p>
        </p:txBody>
      </p:sp>
    </p:spTree>
    <p:extLst>
      <p:ext uri="{BB962C8B-B14F-4D97-AF65-F5344CB8AC3E}">
        <p14:creationId xmlns:p14="http://schemas.microsoft.com/office/powerpoint/2010/main" val="3496491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1472</TotalTime>
  <Words>1636</Words>
  <Application>Microsoft Macintosh PowerPoint</Application>
  <PresentationFormat>On-screen Show (4:3)</PresentationFormat>
  <Paragraphs>206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Civic</vt:lpstr>
      <vt:lpstr>Unit 1: Motion &amp; Forces</vt:lpstr>
      <vt:lpstr>Lesson One</vt:lpstr>
      <vt:lpstr>Describing Position</vt:lpstr>
      <vt:lpstr>Describing Position</vt:lpstr>
      <vt:lpstr>Launch Lab</vt:lpstr>
      <vt:lpstr>PowerPoint Presentation</vt:lpstr>
      <vt:lpstr>Using a Reference Point to Describe Position</vt:lpstr>
      <vt:lpstr>Changing the Reference Point</vt:lpstr>
      <vt:lpstr>The Reference Direction </vt:lpstr>
      <vt:lpstr>Describing Position in Two Dimensions</vt:lpstr>
      <vt:lpstr>Describing Changes in Position</vt:lpstr>
      <vt:lpstr>Distance and Displacement</vt:lpstr>
      <vt:lpstr> Calculating Displacement:</vt:lpstr>
      <vt:lpstr>Lesson 2</vt:lpstr>
      <vt:lpstr>Speed</vt:lpstr>
      <vt:lpstr>Constant Speed</vt:lpstr>
      <vt:lpstr>Changing Speed</vt:lpstr>
      <vt:lpstr>Average Speed</vt:lpstr>
      <vt:lpstr>Distance-Time Graphs</vt:lpstr>
      <vt:lpstr>Comparing Speeds on a Distance-Time Graph</vt:lpstr>
      <vt:lpstr>Using a Distance-Time Graph to Calculate Speed</vt:lpstr>
      <vt:lpstr>Distance-Time Graph and Changing Speed</vt:lpstr>
      <vt:lpstr>PowerPoint Presentation</vt:lpstr>
      <vt:lpstr>Continued…</vt:lpstr>
      <vt:lpstr>Velocity</vt:lpstr>
      <vt:lpstr>Velocity</vt:lpstr>
      <vt:lpstr>Lesson 3</vt:lpstr>
      <vt:lpstr>Acceleration- Changes in Velocity</vt:lpstr>
      <vt:lpstr>Representing Acceleration</vt:lpstr>
      <vt:lpstr>PowerPoint Presentation</vt:lpstr>
      <vt:lpstr>Figure 13 page 28</vt:lpstr>
      <vt:lpstr>Figure 13 page 28</vt:lpstr>
      <vt:lpstr>Calculating Acceleration</vt:lpstr>
      <vt:lpstr>Speed-Time Graphs</vt:lpstr>
      <vt:lpstr>Speed-Time Graphs</vt:lpstr>
      <vt:lpstr>Speed- Time Graphs</vt:lpstr>
      <vt:lpstr>Speed- Time Graphs</vt:lpstr>
      <vt:lpstr>Label the Points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Motion &amp; Forces</dc:title>
  <dc:creator>Victoria Pisciotta</dc:creator>
  <cp:lastModifiedBy>Victoria Pisciotta</cp:lastModifiedBy>
  <cp:revision>87</cp:revision>
  <cp:lastPrinted>2012-09-23T22:11:18Z</cp:lastPrinted>
  <dcterms:created xsi:type="dcterms:W3CDTF">2012-09-17T00:49:54Z</dcterms:created>
  <dcterms:modified xsi:type="dcterms:W3CDTF">2016-01-07T19:38:35Z</dcterms:modified>
</cp:coreProperties>
</file>