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98" r:id="rId3"/>
    <p:sldId id="258" r:id="rId4"/>
    <p:sldId id="259" r:id="rId5"/>
    <p:sldId id="260" r:id="rId6"/>
    <p:sldId id="261" r:id="rId7"/>
    <p:sldId id="262" r:id="rId8"/>
    <p:sldId id="263" r:id="rId9"/>
    <p:sldId id="291" r:id="rId10"/>
    <p:sldId id="264" r:id="rId11"/>
    <p:sldId id="266" r:id="rId12"/>
    <p:sldId id="267" r:id="rId13"/>
    <p:sldId id="292" r:id="rId14"/>
    <p:sldId id="299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95" r:id="rId23"/>
    <p:sldId id="277" r:id="rId24"/>
    <p:sldId id="278" r:id="rId25"/>
    <p:sldId id="300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75"/>
  </p:normalViewPr>
  <p:slideViewPr>
    <p:cSldViewPr snapToGrid="0" snapToObjects="1">
      <p:cViewPr varScale="1">
        <p:scale>
          <a:sx n="84" d="100"/>
          <a:sy n="84" d="100"/>
        </p:scale>
        <p:origin x="192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2717-F69B-4E4A-A5EE-3D26CE015EBE}" type="datetimeFigureOut">
              <a:rPr lang="en-US" smtClean="0"/>
              <a:t>2/2/17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36CCC7-1906-6241-B0D9-DBB1EB4B0A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2717-F69B-4E4A-A5EE-3D26CE015EBE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CCC7-1906-6241-B0D9-DBB1EB4B0A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936CCC7-1906-6241-B0D9-DBB1EB4B0A8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2717-F69B-4E4A-A5EE-3D26CE015EBE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2717-F69B-4E4A-A5EE-3D26CE015EBE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936CCC7-1906-6241-B0D9-DBB1EB4B0A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2717-F69B-4E4A-A5EE-3D26CE015EBE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36CCC7-1906-6241-B0D9-DBB1EB4B0A8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CA02717-F69B-4E4A-A5EE-3D26CE015EBE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CCC7-1906-6241-B0D9-DBB1EB4B0A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2717-F69B-4E4A-A5EE-3D26CE015EBE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936CCC7-1906-6241-B0D9-DBB1EB4B0A8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2717-F69B-4E4A-A5EE-3D26CE015EBE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936CCC7-1906-6241-B0D9-DBB1EB4B0A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2717-F69B-4E4A-A5EE-3D26CE015EBE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36CCC7-1906-6241-B0D9-DBB1EB4B0A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36CCC7-1906-6241-B0D9-DBB1EB4B0A8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2717-F69B-4E4A-A5EE-3D26CE015EBE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936CCC7-1906-6241-B0D9-DBB1EB4B0A8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CA02717-F69B-4E4A-A5EE-3D26CE015EBE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CA02717-F69B-4E4A-A5EE-3D26CE015EBE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36CCC7-1906-6241-B0D9-DBB1EB4B0A8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7320" y="131064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KG Counting Stars" charset="0"/>
                <a:ea typeface="KG Counting Stars" charset="0"/>
                <a:cs typeface="KG Counting Stars" charset="0"/>
              </a:rPr>
              <a:t>Motion &amp; forces</a:t>
            </a:r>
            <a:endParaRPr lang="en-US" sz="4400" dirty="0">
              <a:latin typeface="KG Counting Stars" charset="0"/>
              <a:ea typeface="KG Counting Stars" charset="0"/>
              <a:cs typeface="KG Counting Star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980" y="2590800"/>
            <a:ext cx="8031480" cy="3337560"/>
          </a:xfrm>
        </p:spPr>
        <p:txBody>
          <a:bodyPr>
            <a:noAutofit/>
          </a:bodyPr>
          <a:lstStyle/>
          <a:p>
            <a:r>
              <a:rPr lang="en-US" sz="6600" dirty="0">
                <a:latin typeface="KG Counting Stars" charset="0"/>
                <a:ea typeface="KG Counting Stars" charset="0"/>
                <a:cs typeface="KG Counting Stars" charset="0"/>
              </a:rPr>
              <a:t>Chapter 1: Describing Motion</a:t>
            </a:r>
            <a:endParaRPr lang="en-US" sz="6600" dirty="0">
              <a:latin typeface="KG Counting Stars" charset="0"/>
              <a:ea typeface="KG Counting Stars" charset="0"/>
              <a:cs typeface="KG Counting Star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29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>
                <a:ea typeface="KG Ten Thousand Reasons" charset="0"/>
                <a:cs typeface="KG Ten Thousand Reasons" charset="0"/>
              </a:rPr>
              <a:t>A </a:t>
            </a:r>
            <a:r>
              <a:rPr lang="en-US" sz="3200" u="sng" dirty="0">
                <a:solidFill>
                  <a:srgbClr val="008000"/>
                </a:solidFill>
                <a:ea typeface="KG Ten Thousand Reasons" charset="0"/>
                <a:cs typeface="KG Ten Thousand Reasons" charset="0"/>
              </a:rPr>
              <a:t>dimension</a:t>
            </a:r>
            <a:r>
              <a:rPr lang="en-US" sz="3200" dirty="0">
                <a:solidFill>
                  <a:srgbClr val="008000"/>
                </a:solidFill>
                <a:ea typeface="KG Ten Thousand Reasons" charset="0"/>
                <a:cs typeface="KG Ten Thousand Reasons" charset="0"/>
              </a:rPr>
              <a:t> </a:t>
            </a:r>
            <a:r>
              <a:rPr lang="en-US" sz="3200" dirty="0">
                <a:ea typeface="KG Ten Thousand Reasons" charset="0"/>
                <a:cs typeface="KG Ten Thousand Reasons" charset="0"/>
              </a:rPr>
              <a:t>is </a:t>
            </a:r>
            <a:r>
              <a:rPr lang="en-US" sz="3200" dirty="0" smtClean="0">
                <a:ea typeface="KG Ten Thousand Reasons" charset="0"/>
                <a:cs typeface="KG Ten Thousand Reasons" charset="0"/>
              </a:rPr>
              <a:t>___________________</a:t>
            </a:r>
          </a:p>
          <a:p>
            <a:pPr lvl="1"/>
            <a:r>
              <a:rPr lang="en-US" sz="3200" dirty="0" smtClean="0">
                <a:ea typeface="KG Ten Thousand Reasons" charset="0"/>
                <a:cs typeface="KG Ten Thousand Reasons" charset="0"/>
              </a:rPr>
              <a:t>__________________________________________________________</a:t>
            </a:r>
            <a:endParaRPr lang="en-US" sz="3200" dirty="0">
              <a:ea typeface="KG Ten Thousand Reasons" charset="0"/>
              <a:cs typeface="KG Ten Thousand Reasons" charset="0"/>
            </a:endParaRPr>
          </a:p>
          <a:p>
            <a:pPr lvl="1"/>
            <a:r>
              <a:rPr lang="en-US" sz="3200" dirty="0">
                <a:ea typeface="KG Ten Thousand Reasons" charset="0"/>
                <a:cs typeface="KG Ten Thousand Reasons" charset="0"/>
              </a:rPr>
              <a:t>Two directions= </a:t>
            </a:r>
            <a:r>
              <a:rPr lang="en-US" sz="3200" dirty="0" smtClean="0">
                <a:ea typeface="KG Ten Thousand Reasons" charset="0"/>
                <a:cs typeface="KG Ten Thousand Reasons" charset="0"/>
              </a:rPr>
              <a:t>__________________</a:t>
            </a:r>
            <a:endParaRPr lang="en-US" sz="3200" dirty="0">
              <a:ea typeface="KG Ten Thousand Reasons" charset="0"/>
              <a:cs typeface="KG Ten Thousand Reasons" charset="0"/>
            </a:endParaRPr>
          </a:p>
          <a:p>
            <a:pPr lvl="1"/>
            <a:r>
              <a:rPr lang="en-US" sz="3200" dirty="0">
                <a:ea typeface="KG Ten Thousand Reasons" charset="0"/>
                <a:cs typeface="KG Ten Thousand Reasons" charset="0"/>
              </a:rPr>
              <a:t>What kind of directions can you use</a:t>
            </a:r>
            <a:r>
              <a:rPr lang="en-US" sz="3200" dirty="0" smtClean="0">
                <a:ea typeface="KG Ten Thousand Reasons" charset="0"/>
                <a:cs typeface="KG Ten Thousand Reasons" charset="0"/>
              </a:rPr>
              <a:t>?</a:t>
            </a:r>
          </a:p>
          <a:p>
            <a:pPr lvl="1"/>
            <a:r>
              <a:rPr lang="en-US" sz="3200" dirty="0" smtClean="0">
                <a:ea typeface="KG Ten Thousand Reasons" charset="0"/>
                <a:cs typeface="KG Ten Thousand Reasons" charset="0"/>
              </a:rPr>
              <a:t>__________________________________________________________</a:t>
            </a:r>
            <a:endParaRPr lang="en-US" sz="3200" dirty="0">
              <a:ea typeface="KG Ten Thousand Reasons" charset="0"/>
              <a:cs typeface="KG Ten Thousand Reasons" charset="0"/>
            </a:endParaRP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16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Changes in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386328" cy="4889698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8000"/>
                </a:solidFill>
              </a:rPr>
              <a:t>Motion</a:t>
            </a:r>
            <a:r>
              <a:rPr lang="en-US" sz="32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/>
              <a:t>is the </a:t>
            </a:r>
            <a:r>
              <a:rPr lang="en-US" sz="3200" dirty="0" smtClean="0"/>
              <a:t>_____________________________________________________________________________</a:t>
            </a: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854" y="2034388"/>
            <a:ext cx="4862298" cy="35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62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and Displacement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100" u="sng" dirty="0" smtClean="0">
                <a:solidFill>
                  <a:srgbClr val="008000"/>
                </a:solidFill>
              </a:rPr>
              <a:t>Distance</a:t>
            </a:r>
            <a:r>
              <a:rPr lang="en-US" sz="3100" dirty="0" smtClean="0">
                <a:solidFill>
                  <a:srgbClr val="008000"/>
                </a:solidFill>
              </a:rPr>
              <a:t> </a:t>
            </a:r>
            <a:r>
              <a:rPr lang="en-US" sz="3100" dirty="0" smtClean="0"/>
              <a:t>is ________</a:t>
            </a:r>
            <a:endParaRPr lang="en-US" sz="3100" dirty="0" smtClean="0"/>
          </a:p>
          <a:p>
            <a:pPr marL="0" indent="0">
              <a:buNone/>
            </a:pPr>
            <a:r>
              <a:rPr lang="en-US" sz="3100" dirty="0" smtClean="0"/>
              <a:t>____________________________________</a:t>
            </a:r>
            <a:endParaRPr lang="en-US" sz="3100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3100" u="sng" dirty="0" smtClean="0">
                <a:solidFill>
                  <a:srgbClr val="008000"/>
                </a:solidFill>
              </a:rPr>
              <a:t>Displacement</a:t>
            </a:r>
            <a:r>
              <a:rPr lang="en-US" sz="3100" dirty="0" smtClean="0"/>
              <a:t> is </a:t>
            </a:r>
            <a:r>
              <a:rPr lang="en-US" sz="3100" dirty="0" smtClean="0"/>
              <a:t>________________</a:t>
            </a:r>
            <a:endParaRPr lang="en-US" sz="3100" dirty="0" smtClean="0"/>
          </a:p>
          <a:p>
            <a:pPr marL="0" indent="0">
              <a:buNone/>
            </a:pPr>
            <a:r>
              <a:rPr lang="en-US" sz="3100" dirty="0" smtClean="0"/>
              <a:t>______________________________________________________</a:t>
            </a:r>
            <a:endParaRPr lang="en-US" sz="3100" dirty="0" smtClean="0"/>
          </a:p>
          <a:p>
            <a:pPr marL="0" indent="0">
              <a:buNone/>
            </a:pPr>
            <a:r>
              <a:rPr lang="en-US" sz="3100" dirty="0" smtClean="0"/>
              <a:t>__________________</a:t>
            </a:r>
            <a:endParaRPr lang="en-US" sz="31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pic>
        <p:nvPicPr>
          <p:cNvPr id="6" name="Content Placeholder 9" descr="Butterfly_Dist-Dis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" b="-5900"/>
          <a:stretch/>
        </p:blipFill>
        <p:spPr>
          <a:xfrm>
            <a:off x="4340352" y="1568065"/>
            <a:ext cx="4666488" cy="4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09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Displacement: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/>
              <a:t>When finding the displacement, Ask yourself these questions</a:t>
            </a:r>
            <a:r>
              <a:rPr lang="en-US" sz="3200" dirty="0" smtClean="0"/>
              <a:t>:</a:t>
            </a:r>
          </a:p>
          <a:p>
            <a:pPr lvl="0"/>
            <a:r>
              <a:rPr lang="en-US" sz="3200" dirty="0"/>
              <a:t>Are you starting where you are finishing?</a:t>
            </a:r>
          </a:p>
          <a:p>
            <a:pPr lvl="1"/>
            <a:r>
              <a:rPr lang="en-US" sz="3200" dirty="0"/>
              <a:t>If you are, the displacement is _________.</a:t>
            </a:r>
          </a:p>
          <a:p>
            <a:pPr lvl="1"/>
            <a:r>
              <a:rPr lang="en-US" sz="3200" dirty="0"/>
              <a:t>If you are not, the displacement is not ________</a:t>
            </a:r>
            <a:r>
              <a:rPr lang="en-US" sz="3200" dirty="0" smtClean="0"/>
              <a:t>.</a:t>
            </a:r>
          </a:p>
          <a:p>
            <a:pPr lvl="2"/>
            <a:r>
              <a:rPr lang="en-US" sz="3000" dirty="0" smtClean="0"/>
              <a:t>Proceed to the next question</a:t>
            </a:r>
            <a:endParaRPr lang="en-US" sz="3000" dirty="0"/>
          </a:p>
          <a:p>
            <a:pPr lvl="0"/>
            <a:r>
              <a:rPr lang="en-US" sz="3200" dirty="0"/>
              <a:t>Is the motion in one direction?</a:t>
            </a:r>
          </a:p>
          <a:p>
            <a:pPr lvl="1"/>
            <a:r>
              <a:rPr lang="en-US" sz="3200" dirty="0"/>
              <a:t>If it is, the distance and displacement are </a:t>
            </a:r>
            <a:r>
              <a:rPr lang="en-US" sz="3200" dirty="0" smtClean="0"/>
              <a:t>______</a:t>
            </a:r>
            <a:r>
              <a:rPr lang="en-US" sz="3200" dirty="0"/>
              <a:t>.</a:t>
            </a:r>
          </a:p>
          <a:p>
            <a:pPr lvl="1"/>
            <a:r>
              <a:rPr lang="en-US" sz="3200" dirty="0"/>
              <a:t>If it is not, the distance and displacement are not </a:t>
            </a:r>
            <a:r>
              <a:rPr lang="en-US" sz="3200" dirty="0" smtClean="0"/>
              <a:t>________</a:t>
            </a:r>
            <a:r>
              <a:rPr lang="en-US" sz="3200" dirty="0"/>
              <a:t>.</a:t>
            </a:r>
          </a:p>
          <a:p>
            <a:pPr lvl="2"/>
            <a:r>
              <a:rPr lang="en-US" sz="3200" dirty="0"/>
              <a:t>Find the shortest route to the locations.</a:t>
            </a:r>
          </a:p>
          <a:p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819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26670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800" dirty="0" smtClean="0">
                <a:latin typeface="KG Ten Thousand Reasons" charset="0"/>
                <a:ea typeface="KG Ten Thousand Reasons" charset="0"/>
                <a:cs typeface="KG Ten Thousand Reasons" charset="0"/>
              </a:rPr>
              <a:t>Vocabulary words: </a:t>
            </a:r>
            <a:endParaRPr lang="en-US" sz="2800" dirty="0" smtClean="0">
              <a:latin typeface="KG Ten Thousand Reasons" charset="0"/>
              <a:ea typeface="KG Ten Thousand Reasons" charset="0"/>
              <a:cs typeface="KG Ten Thousand Reasons" charset="0"/>
            </a:endParaRPr>
          </a:p>
          <a:p>
            <a:r>
              <a:rPr lang="en-US" sz="2800" dirty="0" smtClean="0">
                <a:latin typeface="KG Ten Thousand Reasons" charset="0"/>
                <a:ea typeface="KG Ten Thousand Reasons" charset="0"/>
                <a:cs typeface="KG Ten Thousand Reasons" charset="0"/>
              </a:rPr>
              <a:t>speed</a:t>
            </a:r>
            <a:r>
              <a:rPr lang="en-US" sz="2800" dirty="0" smtClean="0">
                <a:latin typeface="KG Ten Thousand Reasons" charset="0"/>
                <a:ea typeface="KG Ten Thousand Reasons" charset="0"/>
                <a:cs typeface="KG Ten Thousand Reasons" charset="0"/>
              </a:rPr>
              <a:t>, constant speed, instantaneous speed, average speed, velocity</a:t>
            </a:r>
            <a:endParaRPr lang="en-US" sz="2800" dirty="0">
              <a:latin typeface="KG Ten Thousand Reasons" charset="0"/>
              <a:ea typeface="KG Ten Thousand Reasons" charset="0"/>
              <a:cs typeface="KG Ten Thousand Reasons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latin typeface="KG Counting Stars" charset="0"/>
                <a:ea typeface="KG Counting Stars" charset="0"/>
                <a:cs typeface="KG Counting Stars" charset="0"/>
              </a:rPr>
              <a:t>Lesson </a:t>
            </a:r>
            <a:r>
              <a:rPr lang="en-US" sz="5400" dirty="0" smtClean="0">
                <a:latin typeface="KG Counting Stars" charset="0"/>
                <a:ea typeface="KG Counting Stars" charset="0"/>
                <a:cs typeface="KG Counting Stars" charset="0"/>
              </a:rPr>
              <a:t>2: Speed and Velocity</a:t>
            </a:r>
            <a:endParaRPr lang="en-US" sz="5400" dirty="0">
              <a:latin typeface="KG Counting Stars" charset="0"/>
              <a:ea typeface="KG Counting Stars" charset="0"/>
              <a:cs typeface="KG Counting Star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0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2: Speed and 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20368"/>
            <a:ext cx="8503920" cy="5028488"/>
          </a:xfrm>
        </p:spPr>
        <p:txBody>
          <a:bodyPr>
            <a:noAutofit/>
          </a:bodyPr>
          <a:lstStyle/>
          <a:p>
            <a:pPr lvl="1"/>
            <a:r>
              <a:rPr lang="en-US" sz="3200" u="sng" dirty="0" smtClean="0">
                <a:solidFill>
                  <a:srgbClr val="008000"/>
                </a:solidFill>
              </a:rPr>
              <a:t>Speed</a:t>
            </a:r>
            <a:r>
              <a:rPr lang="en-US" sz="32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/>
              <a:t>is a ______________________</a:t>
            </a:r>
          </a:p>
          <a:p>
            <a:pPr marL="274320" lvl="1" indent="0">
              <a:buNone/>
            </a:pPr>
            <a:r>
              <a:rPr lang="en-US" sz="3200" dirty="0" smtClean="0"/>
              <a:t>______________________________</a:t>
            </a:r>
          </a:p>
          <a:p>
            <a:pPr marL="274320" lvl="1" indent="0">
              <a:buNone/>
            </a:pPr>
            <a:r>
              <a:rPr lang="en-US" sz="3200" dirty="0" smtClean="0"/>
              <a:t>Units of Speed</a:t>
            </a:r>
          </a:p>
          <a:p>
            <a:pPr lvl="1"/>
            <a:r>
              <a:rPr lang="en-US" sz="3200" dirty="0" smtClean="0"/>
              <a:t>Calculate speed by </a:t>
            </a:r>
            <a:r>
              <a:rPr lang="en-US" sz="3200" dirty="0" smtClean="0"/>
              <a:t>________________ __________________________________________________________</a:t>
            </a:r>
          </a:p>
          <a:p>
            <a:pPr lvl="1"/>
            <a:r>
              <a:rPr lang="en-US" sz="3200" dirty="0" smtClean="0"/>
              <a:t>The </a:t>
            </a:r>
            <a:r>
              <a:rPr lang="en-US" sz="3200" dirty="0" smtClean="0"/>
              <a:t>units of speed are units of distance by units of time</a:t>
            </a:r>
          </a:p>
          <a:p>
            <a:pPr lvl="2"/>
            <a:r>
              <a:rPr lang="en-US" sz="3200" dirty="0" smtClean="0"/>
              <a:t>____________ per ____________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0831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89888"/>
            <a:ext cx="8503920" cy="5071872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rgbClr val="008000"/>
                </a:solidFill>
                <a:ea typeface="KG Ten Thousand Reasons" charset="0"/>
                <a:cs typeface="KG Ten Thousand Reasons" charset="0"/>
              </a:rPr>
              <a:t>Constant speed </a:t>
            </a:r>
            <a:r>
              <a:rPr lang="en-US" sz="3200" dirty="0">
                <a:ea typeface="KG Ten Thousand Reasons" charset="0"/>
                <a:cs typeface="KG Ten Thousand Reasons" charset="0"/>
              </a:rPr>
              <a:t>is </a:t>
            </a:r>
            <a:r>
              <a:rPr lang="en-US" sz="3200" dirty="0" smtClean="0">
                <a:ea typeface="KG Ten Thousand Reasons" charset="0"/>
                <a:cs typeface="KG Ten Thousand Reasons" charset="0"/>
              </a:rPr>
              <a:t>__________________</a:t>
            </a:r>
          </a:p>
          <a:p>
            <a:r>
              <a:rPr lang="en-US" sz="3200" dirty="0" smtClean="0">
                <a:ea typeface="KG Ten Thousand Reasons" charset="0"/>
                <a:cs typeface="KG Ten Thousand Reasons" charset="0"/>
              </a:rPr>
              <a:t>____________________________________________________________</a:t>
            </a:r>
            <a:endParaRPr lang="en-US" sz="3200" dirty="0">
              <a:ea typeface="KG Ten Thousand Reasons" charset="0"/>
              <a:cs typeface="KG Ten Thousand Reasons" charset="0"/>
            </a:endParaRPr>
          </a:p>
          <a:p>
            <a:r>
              <a:rPr lang="en-US" sz="3200" u="sng" dirty="0">
                <a:solidFill>
                  <a:srgbClr val="008000"/>
                </a:solidFill>
                <a:ea typeface="KG Ten Thousand Reasons" charset="0"/>
                <a:cs typeface="KG Ten Thousand Reasons" charset="0"/>
              </a:rPr>
              <a:t>Instantaneous speed </a:t>
            </a:r>
            <a:r>
              <a:rPr lang="en-US" sz="3200" dirty="0">
                <a:ea typeface="KG Ten Thousand Reasons" charset="0"/>
                <a:cs typeface="KG Ten Thousand Reasons" charset="0"/>
              </a:rPr>
              <a:t>is </a:t>
            </a:r>
            <a:r>
              <a:rPr lang="en-US" sz="3200" dirty="0" smtClean="0">
                <a:ea typeface="KG Ten Thousand Reasons" charset="0"/>
                <a:cs typeface="KG Ten Thousand Reasons" charset="0"/>
              </a:rPr>
              <a:t>______________</a:t>
            </a:r>
          </a:p>
          <a:p>
            <a:r>
              <a:rPr lang="en-US" sz="3200" dirty="0" smtClean="0">
                <a:ea typeface="KG Ten Thousand Reasons" charset="0"/>
                <a:cs typeface="KG Ten Thousand Reasons" charset="0"/>
              </a:rPr>
              <a:t>______________________________</a:t>
            </a:r>
            <a:endParaRPr lang="en-US" sz="3200" dirty="0">
              <a:ea typeface="KG Ten Thousand Reasons" charset="0"/>
              <a:cs typeface="KG Ten Thousand Reasons" charset="0"/>
            </a:endParaRPr>
          </a:p>
          <a:p>
            <a:r>
              <a:rPr lang="en-US" sz="3200" dirty="0">
                <a:ea typeface="KG Ten Thousand Reasons" charset="0"/>
                <a:cs typeface="KG Ten Thousand Reasons" charset="0"/>
              </a:rPr>
              <a:t>You can see a car’s instantaneous speed on its </a:t>
            </a:r>
            <a:r>
              <a:rPr lang="en-US" sz="3200" dirty="0" smtClean="0">
                <a:ea typeface="KG Ten Thousand Reasons" charset="0"/>
                <a:cs typeface="KG Ten Thousand Reasons" charset="0"/>
              </a:rPr>
              <a:t>________________. </a:t>
            </a:r>
            <a:endParaRPr lang="en-US" sz="3200" dirty="0">
              <a:ea typeface="KG Ten Thousand Reasons" charset="0"/>
              <a:cs typeface="KG Ten Thousand Reasons" charset="0"/>
            </a:endParaRP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u="sng" dirty="0">
                <a:solidFill>
                  <a:srgbClr val="00B050"/>
                </a:solidFill>
                <a:ea typeface="KG Ten Thousand Reasons" charset="0"/>
                <a:cs typeface="KG Ten Thousand Reasons" charset="0"/>
              </a:rPr>
              <a:t>Changing speed</a:t>
            </a:r>
            <a:r>
              <a:rPr lang="en-US" sz="3200" dirty="0">
                <a:solidFill>
                  <a:srgbClr val="00B050"/>
                </a:solidFill>
                <a:ea typeface="KG Ten Thousand Reasons" charset="0"/>
                <a:cs typeface="KG Ten Thousand Reasons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a typeface="KG Ten Thousand Reasons" charset="0"/>
                <a:cs typeface="KG Ten Thousand Reasons" charset="0"/>
              </a:rPr>
              <a:t>___________________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 smtClean="0">
                <a:solidFill>
                  <a:schemeClr val="tx1"/>
                </a:solidFill>
                <a:ea typeface="KG Ten Thousand Reasons" charset="0"/>
                <a:cs typeface="KG Ten Thousand Reasons" charset="0"/>
              </a:rPr>
              <a:t>______________________________</a:t>
            </a:r>
            <a:endParaRPr lang="en-US" sz="3200" dirty="0">
              <a:solidFill>
                <a:schemeClr val="tx1"/>
              </a:solidFill>
              <a:ea typeface="KG Ten Thousand Reasons" charset="0"/>
              <a:cs typeface="KG Ten Thousand Reaso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58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 smtClean="0">
                <a:solidFill>
                  <a:srgbClr val="008000"/>
                </a:solidFill>
              </a:rPr>
              <a:t>Average </a:t>
            </a:r>
            <a:r>
              <a:rPr lang="en-US" sz="3200" u="sng" dirty="0" smtClean="0">
                <a:solidFill>
                  <a:srgbClr val="008000"/>
                </a:solidFill>
              </a:rPr>
              <a:t>speed </a:t>
            </a:r>
            <a:r>
              <a:rPr lang="en-US" sz="3200" dirty="0" smtClean="0"/>
              <a:t>is _____________________</a:t>
            </a:r>
          </a:p>
          <a:p>
            <a:pPr marL="0" indent="0">
              <a:buNone/>
            </a:pPr>
            <a:r>
              <a:rPr lang="en-US" sz="3200" dirty="0" smtClean="0"/>
              <a:t>_________________________________</a:t>
            </a:r>
          </a:p>
          <a:p>
            <a:pPr marL="0" indent="0">
              <a:buNone/>
            </a:pPr>
            <a:r>
              <a:rPr lang="en-US" sz="3200" dirty="0" smtClean="0"/>
              <a:t>_________________________________</a:t>
            </a:r>
            <a:endParaRPr lang="en-US" sz="3200" dirty="0"/>
          </a:p>
          <a:p>
            <a:pPr lvl="1"/>
            <a:r>
              <a:rPr lang="en-US" sz="3200" dirty="0" smtClean="0"/>
              <a:t>Average speed = ____________(m) / ______________(s) </a:t>
            </a:r>
          </a:p>
          <a:p>
            <a:pPr lvl="1"/>
            <a:r>
              <a:rPr lang="en-US" sz="3200" dirty="0"/>
              <a:t>S</a:t>
            </a:r>
            <a:r>
              <a:rPr lang="en-US" sz="3200" dirty="0" smtClean="0"/>
              <a:t>= </a:t>
            </a:r>
            <a:r>
              <a:rPr lang="en-US" sz="3200" dirty="0" smtClean="0"/>
              <a:t>____________</a:t>
            </a:r>
            <a:endParaRPr lang="en-US" sz="3200" dirty="0" smtClean="0"/>
          </a:p>
          <a:p>
            <a:r>
              <a:rPr lang="en-US" sz="3200" dirty="0" smtClean="0"/>
              <a:t>Page 19 problems 1 &amp; 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8117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Distance-Time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you study motion, </a:t>
            </a:r>
            <a:r>
              <a:rPr lang="en-US" sz="3200" dirty="0" smtClean="0"/>
              <a:t>_____________ _____________ frequently </a:t>
            </a:r>
            <a:r>
              <a:rPr lang="en-US" sz="3200" dirty="0" smtClean="0"/>
              <a:t>compared to each other are </a:t>
            </a:r>
            <a:r>
              <a:rPr lang="en-US" sz="3200" dirty="0" smtClean="0"/>
              <a:t>__________________.</a:t>
            </a:r>
            <a:endParaRPr lang="en-US" sz="3200" dirty="0" smtClean="0"/>
          </a:p>
          <a:p>
            <a:pPr lvl="1"/>
            <a:r>
              <a:rPr lang="en-US" sz="3200" dirty="0" smtClean="0"/>
              <a:t>The graphs that show</a:t>
            </a:r>
          </a:p>
          <a:p>
            <a:pPr marL="274320" lvl="1" indent="0">
              <a:buNone/>
            </a:pPr>
            <a:r>
              <a:rPr lang="en-US" sz="3200" dirty="0" smtClean="0"/>
              <a:t> these </a:t>
            </a:r>
            <a:r>
              <a:rPr lang="en-US" sz="3200" dirty="0" smtClean="0"/>
              <a:t>___________are </a:t>
            </a:r>
            <a:endParaRPr lang="en-US" sz="3200" dirty="0" smtClean="0"/>
          </a:p>
          <a:p>
            <a:pPr marL="274320" lvl="1" indent="0">
              <a:buNone/>
            </a:pPr>
            <a:r>
              <a:rPr lang="en-US" sz="3200" dirty="0" smtClean="0"/>
              <a:t>called </a:t>
            </a:r>
            <a:r>
              <a:rPr lang="en-US" sz="3200" dirty="0" smtClean="0"/>
              <a:t>_____________</a:t>
            </a:r>
          </a:p>
          <a:p>
            <a:pPr marL="274320" lvl="1" indent="0">
              <a:buNone/>
            </a:pPr>
            <a:r>
              <a:rPr lang="en-US" sz="3200" dirty="0" smtClean="0"/>
              <a:t>__________________</a:t>
            </a:r>
            <a:r>
              <a:rPr lang="en-US" sz="3200" dirty="0" smtClean="0"/>
              <a:t>.</a:t>
            </a:r>
            <a:endParaRPr lang="en-US" sz="3200" dirty="0" smtClean="0"/>
          </a:p>
          <a:p>
            <a:pPr lvl="1"/>
            <a:endParaRPr lang="en-US" sz="3200" dirty="0"/>
          </a:p>
          <a:p>
            <a:pPr marL="274320" lvl="1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983" y="3021837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41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Speeds on a Distance-Time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376928" cy="468172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You can use distance-time graphs to </a:t>
            </a:r>
            <a:r>
              <a:rPr lang="en-US" sz="3200" dirty="0" smtClean="0"/>
              <a:t>____________________________________________________________.</a:t>
            </a:r>
            <a:endParaRPr lang="en-US" sz="3200" dirty="0"/>
          </a:p>
          <a:p>
            <a:r>
              <a:rPr lang="en-US" sz="3200" dirty="0" smtClean="0"/>
              <a:t>_____________on </a:t>
            </a:r>
            <a:r>
              <a:rPr lang="en-US" sz="3200" dirty="0" smtClean="0"/>
              <a:t>the distance-time graphs </a:t>
            </a:r>
            <a:r>
              <a:rPr lang="en-US" sz="3200" dirty="0" smtClean="0"/>
              <a:t>indicate</a:t>
            </a:r>
          </a:p>
          <a:p>
            <a:r>
              <a:rPr lang="en-US" sz="3200" dirty="0" smtClean="0"/>
              <a:t>_____________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334" y="1621095"/>
            <a:ext cx="3599817" cy="393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0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>
              <a:latin typeface="KG Ten Thousand Reasons" charset="0"/>
              <a:ea typeface="KG Ten Thousand Reasons" charset="0"/>
              <a:cs typeface="KG Ten Thousand Reasons" charset="0"/>
            </a:endParaRPr>
          </a:p>
          <a:p>
            <a:r>
              <a:rPr lang="en-US" sz="2800" dirty="0" smtClean="0">
                <a:latin typeface="KG Ten Thousand Reasons" charset="0"/>
                <a:ea typeface="KG Ten Thousand Reasons" charset="0"/>
                <a:cs typeface="KG Ten Thousand Reasons" charset="0"/>
              </a:rPr>
              <a:t>Vocabulary words: </a:t>
            </a:r>
            <a:endParaRPr lang="en-US" sz="2800" dirty="0" smtClean="0">
              <a:latin typeface="KG Ten Thousand Reasons" charset="0"/>
              <a:ea typeface="KG Ten Thousand Reasons" charset="0"/>
              <a:cs typeface="KG Ten Thousand Reasons" charset="0"/>
            </a:endParaRPr>
          </a:p>
          <a:p>
            <a:r>
              <a:rPr lang="en-US" sz="2800" dirty="0" smtClean="0">
                <a:latin typeface="KG Ten Thousand Reasons" charset="0"/>
                <a:ea typeface="KG Ten Thousand Reasons" charset="0"/>
                <a:cs typeface="KG Ten Thousand Reasons" charset="0"/>
              </a:rPr>
              <a:t>reference </a:t>
            </a:r>
            <a:r>
              <a:rPr lang="en-US" sz="2800" dirty="0" smtClean="0">
                <a:latin typeface="KG Ten Thousand Reasons" charset="0"/>
                <a:ea typeface="KG Ten Thousand Reasons" charset="0"/>
                <a:cs typeface="KG Ten Thousand Reasons" charset="0"/>
              </a:rPr>
              <a:t>point, position, motion, distance, displacement</a:t>
            </a:r>
            <a:endParaRPr lang="en-US" sz="2800" dirty="0">
              <a:latin typeface="KG Ten Thousand Reasons" charset="0"/>
              <a:ea typeface="KG Ten Thousand Reasons" charset="0"/>
              <a:cs typeface="KG Ten Thousand Reasons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G Ten Thousand Reasons" charset="0"/>
                <a:ea typeface="KG Ten Thousand Reasons" charset="0"/>
                <a:cs typeface="KG Ten Thousand Reasons" charset="0"/>
              </a:rPr>
              <a:t>Lesson </a:t>
            </a:r>
            <a:r>
              <a:rPr lang="en-US" dirty="0" smtClean="0">
                <a:latin typeface="KG Ten Thousand Reasons" charset="0"/>
                <a:ea typeface="KG Ten Thousand Reasons" charset="0"/>
                <a:cs typeface="KG Ten Thousand Reasons" charset="0"/>
              </a:rPr>
              <a:t>One: Position and Motion</a:t>
            </a:r>
            <a:endParaRPr lang="en-US" dirty="0">
              <a:latin typeface="KG Ten Thousand Reasons" charset="0"/>
              <a:ea typeface="KG Ten Thousand Reasons" charset="0"/>
              <a:cs typeface="KG Ten Thousand Reaso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67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a Distance-Time Graph to Calculate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Steps needed to calculate the average speed:</a:t>
            </a:r>
          </a:p>
          <a:p>
            <a:pPr lvl="1"/>
            <a:r>
              <a:rPr lang="en-US" sz="3200" dirty="0" smtClean="0"/>
              <a:t>Choose the </a:t>
            </a:r>
            <a:r>
              <a:rPr lang="en-US" sz="3200" dirty="0" smtClean="0"/>
              <a:t>___________ on </a:t>
            </a:r>
            <a:r>
              <a:rPr lang="en-US" sz="3200" dirty="0" smtClean="0"/>
              <a:t>the line</a:t>
            </a:r>
          </a:p>
          <a:p>
            <a:pPr lvl="1"/>
            <a:r>
              <a:rPr lang="en-US" sz="3200" dirty="0" smtClean="0"/>
              <a:t>Choose the </a:t>
            </a:r>
            <a:r>
              <a:rPr lang="en-US" sz="3200" dirty="0" smtClean="0"/>
              <a:t>___________ on </a:t>
            </a:r>
            <a:r>
              <a:rPr lang="en-US" sz="3200" dirty="0" smtClean="0"/>
              <a:t>the line</a:t>
            </a:r>
          </a:p>
          <a:p>
            <a:pPr lvl="1"/>
            <a:r>
              <a:rPr lang="en-US" sz="3200" dirty="0" smtClean="0"/>
              <a:t>Find the </a:t>
            </a:r>
            <a:r>
              <a:rPr lang="en-US" sz="3200" dirty="0" smtClean="0"/>
              <a:t>________________ of </a:t>
            </a:r>
            <a:r>
              <a:rPr lang="en-US" sz="3200" dirty="0" smtClean="0"/>
              <a:t>the points</a:t>
            </a:r>
          </a:p>
          <a:p>
            <a:pPr lvl="1"/>
            <a:r>
              <a:rPr lang="en-US" sz="3200" dirty="0" smtClean="0"/>
              <a:t>Find the </a:t>
            </a:r>
            <a:r>
              <a:rPr lang="en-US" sz="3200" dirty="0" smtClean="0"/>
              <a:t>________________ of </a:t>
            </a:r>
            <a:r>
              <a:rPr lang="en-US" sz="3200" dirty="0" smtClean="0"/>
              <a:t>the points</a:t>
            </a:r>
          </a:p>
          <a:p>
            <a:pPr lvl="1"/>
            <a:r>
              <a:rPr lang="en-US" sz="3200" dirty="0" smtClean="0"/>
              <a:t>__________________ in </a:t>
            </a:r>
            <a:r>
              <a:rPr lang="en-US" sz="3200" dirty="0" smtClean="0"/>
              <a:t>distance by the difference in time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9498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Speeds on D-T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4166"/>
          </a:xfrm>
        </p:spPr>
        <p:txBody>
          <a:bodyPr>
            <a:normAutofit/>
          </a:bodyPr>
          <a:lstStyle/>
          <a:p>
            <a:r>
              <a:rPr lang="en-US" sz="2900" dirty="0"/>
              <a:t>Different types of speed </a:t>
            </a:r>
            <a:r>
              <a:rPr lang="en-US" sz="2900" dirty="0" smtClean="0"/>
              <a:t>on </a:t>
            </a:r>
            <a:r>
              <a:rPr lang="en-US" sz="2900" dirty="0"/>
              <a:t>a D-T graph:</a:t>
            </a:r>
          </a:p>
          <a:p>
            <a:pPr lvl="1"/>
            <a:r>
              <a:rPr lang="en-US" sz="2400" dirty="0"/>
              <a:t>Constant speed: a </a:t>
            </a:r>
            <a:r>
              <a:rPr lang="en-US" sz="2400" dirty="0" smtClean="0"/>
              <a:t>_________ ___________ line</a:t>
            </a:r>
            <a:endParaRPr lang="en-US" sz="1900" dirty="0"/>
          </a:p>
          <a:p>
            <a:pPr lvl="1"/>
            <a:r>
              <a:rPr lang="en-US" sz="2400" dirty="0"/>
              <a:t>Stopping: A </a:t>
            </a:r>
            <a:r>
              <a:rPr lang="en-US" sz="2400" dirty="0" smtClean="0"/>
              <a:t>___________line </a:t>
            </a:r>
            <a:r>
              <a:rPr lang="en-US" sz="2400" dirty="0"/>
              <a:t>indicates </a:t>
            </a:r>
            <a:r>
              <a:rPr lang="en-US" sz="2400" dirty="0" smtClean="0"/>
              <a:t>______________________________________.</a:t>
            </a:r>
            <a:endParaRPr lang="en-US" sz="2400" dirty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speed of the train changes instead of being constant, its motion on a distance-time graph is a curved line</a:t>
            </a:r>
            <a:r>
              <a:rPr lang="en-US" dirty="0" smtClean="0"/>
              <a:t>.</a:t>
            </a:r>
            <a:endParaRPr lang="en-US" sz="2900" dirty="0" smtClean="0"/>
          </a:p>
          <a:p>
            <a:pPr lvl="1"/>
            <a:r>
              <a:rPr lang="en-US" sz="2400" dirty="0" smtClean="0"/>
              <a:t>Slowing down: the _________ curve indicates the train </a:t>
            </a:r>
            <a:r>
              <a:rPr lang="en-US" sz="2400" dirty="0" smtClean="0"/>
              <a:t>______________________</a:t>
            </a:r>
            <a:endParaRPr lang="en-US" sz="2400" dirty="0" smtClean="0"/>
          </a:p>
          <a:p>
            <a:pPr lvl="1"/>
            <a:r>
              <a:rPr lang="en-US" sz="2400" dirty="0" smtClean="0"/>
              <a:t>Speeding up: the __________ curve indicates that the train was </a:t>
            </a:r>
            <a:r>
              <a:rPr lang="en-US" sz="2400" dirty="0" smtClean="0"/>
              <a:t>_____________________.</a:t>
            </a:r>
            <a:endParaRPr lang="en-US" sz="2400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88128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 l="-58587" r="-58587"/>
          <a:stretch>
            <a:fillRect/>
          </a:stretch>
        </p:blipFill>
        <p:spPr>
          <a:xfrm>
            <a:off x="-731521" y="243840"/>
            <a:ext cx="10834635" cy="5824855"/>
          </a:xfrm>
        </p:spPr>
      </p:pic>
    </p:spTree>
    <p:extLst>
      <p:ext uri="{BB962C8B-B14F-4D97-AF65-F5344CB8AC3E}">
        <p14:creationId xmlns:p14="http://schemas.microsoft.com/office/powerpoint/2010/main" val="138370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u="sng" dirty="0" smtClean="0">
                <a:solidFill>
                  <a:srgbClr val="008000"/>
                </a:solidFill>
              </a:rPr>
              <a:t>Velocity</a:t>
            </a:r>
            <a:r>
              <a:rPr lang="en-US" sz="2800" dirty="0" smtClean="0"/>
              <a:t> is the </a:t>
            </a:r>
            <a:r>
              <a:rPr lang="en-US" sz="2800" dirty="0" smtClean="0"/>
              <a:t>_______________________</a:t>
            </a:r>
          </a:p>
          <a:p>
            <a:r>
              <a:rPr lang="en-US" sz="2800" dirty="0" smtClean="0"/>
              <a:t>_________________________________</a:t>
            </a:r>
            <a:endParaRPr lang="en-US" sz="2800" dirty="0"/>
          </a:p>
          <a:p>
            <a:r>
              <a:rPr lang="en-US" sz="2800" dirty="0" smtClean="0"/>
              <a:t>Representing Velocity</a:t>
            </a:r>
          </a:p>
          <a:p>
            <a:pPr lvl="1"/>
            <a:r>
              <a:rPr lang="en-US" sz="2800" dirty="0" smtClean="0"/>
              <a:t>Can be represented by an </a:t>
            </a:r>
            <a:r>
              <a:rPr lang="en-US" sz="2800" dirty="0" smtClean="0"/>
              <a:t>___________</a:t>
            </a:r>
            <a:endParaRPr lang="en-US" sz="2800" dirty="0" smtClean="0"/>
          </a:p>
          <a:p>
            <a:pPr lvl="1"/>
            <a:r>
              <a:rPr lang="en-US" sz="2800" dirty="0" smtClean="0"/>
              <a:t>________________________indicates </a:t>
            </a:r>
            <a:r>
              <a:rPr lang="en-US" sz="2800" dirty="0" smtClean="0"/>
              <a:t>the speed</a:t>
            </a:r>
          </a:p>
          <a:p>
            <a:pPr lvl="2"/>
            <a:r>
              <a:rPr lang="en-US" sz="2800" dirty="0" smtClean="0"/>
              <a:t>____________speed = __________arrow</a:t>
            </a:r>
            <a:endParaRPr lang="en-US" sz="2800" dirty="0"/>
          </a:p>
          <a:p>
            <a:pPr lvl="1"/>
            <a:r>
              <a:rPr lang="en-US" sz="2800" dirty="0" smtClean="0"/>
              <a:t>_______________________________ of </a:t>
            </a:r>
            <a:r>
              <a:rPr lang="en-US" sz="2800" dirty="0" smtClean="0"/>
              <a:t>the object’s </a:t>
            </a:r>
            <a:r>
              <a:rPr lang="en-US" sz="2800" dirty="0" smtClean="0"/>
              <a:t>motion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7588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Changes in Velocity</a:t>
            </a:r>
          </a:p>
          <a:p>
            <a:pPr lvl="1"/>
            <a:r>
              <a:rPr lang="en-US" sz="3200" dirty="0" smtClean="0"/>
              <a:t>Velocity changes when </a:t>
            </a:r>
            <a:r>
              <a:rPr lang="en-US" sz="3200" dirty="0" smtClean="0"/>
              <a:t>the___________ _____________________________, </a:t>
            </a:r>
            <a:r>
              <a:rPr lang="en-US" sz="3200" dirty="0" smtClean="0"/>
              <a:t>when the </a:t>
            </a:r>
            <a:r>
              <a:rPr lang="en-US" sz="3200" dirty="0" smtClean="0"/>
              <a:t>_______________________ _________________________, </a:t>
            </a:r>
            <a:r>
              <a:rPr lang="en-US" sz="3200" dirty="0" smtClean="0"/>
              <a:t>or when </a:t>
            </a:r>
            <a:r>
              <a:rPr lang="en-US" sz="3200" dirty="0" smtClean="0"/>
              <a:t>_________________________</a:t>
            </a:r>
          </a:p>
          <a:p>
            <a:pPr lvl="1"/>
            <a:r>
              <a:rPr lang="en-US" sz="3200" dirty="0" smtClean="0"/>
              <a:t>_____________________________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46327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3200" dirty="0" smtClean="0">
                <a:latin typeface="KG Ten Thousand Reasons" charset="0"/>
                <a:ea typeface="KG Ten Thousand Reasons" charset="0"/>
                <a:cs typeface="KG Ten Thousand Reasons" charset="0"/>
              </a:rPr>
              <a:t>Vocabulary words: acceleration</a:t>
            </a:r>
            <a:endParaRPr lang="en-US" sz="3200" dirty="0">
              <a:latin typeface="KG Ten Thousand Reasons" charset="0"/>
              <a:ea typeface="KG Ten Thousand Reasons" charset="0"/>
              <a:cs typeface="KG Ten Thousand Reasons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6280" y="350520"/>
            <a:ext cx="7778433" cy="170688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KG Counting Stars" charset="0"/>
                <a:ea typeface="KG Counting Stars" charset="0"/>
                <a:cs typeface="KG Counting Stars" charset="0"/>
              </a:rPr>
              <a:t>Lesson </a:t>
            </a:r>
            <a:r>
              <a:rPr lang="en-US" sz="4800" dirty="0" smtClean="0">
                <a:latin typeface="KG Counting Stars" charset="0"/>
                <a:ea typeface="KG Counting Stars" charset="0"/>
                <a:cs typeface="KG Counting Stars" charset="0"/>
              </a:rPr>
              <a:t>3: Acceleration</a:t>
            </a:r>
            <a:endParaRPr lang="en-US" sz="4800" dirty="0">
              <a:latin typeface="KG Counting Stars" charset="0"/>
              <a:ea typeface="KG Counting Stars" charset="0"/>
              <a:cs typeface="KG Counting Star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68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4788233"/>
          </a:xfrm>
        </p:spPr>
        <p:txBody>
          <a:bodyPr>
            <a:normAutofit fontScale="92500"/>
          </a:bodyPr>
          <a:lstStyle/>
          <a:p>
            <a:pPr lvl="1"/>
            <a:r>
              <a:rPr lang="en-US" sz="3200" dirty="0" smtClean="0"/>
              <a:t>When a car’s </a:t>
            </a:r>
            <a:r>
              <a:rPr lang="en-US" sz="3200" dirty="0" smtClean="0"/>
              <a:t>___________________, </a:t>
            </a:r>
            <a:r>
              <a:rPr lang="en-US" sz="3200" dirty="0" smtClean="0"/>
              <a:t>the car is </a:t>
            </a:r>
            <a:r>
              <a:rPr lang="en-US" sz="3200" dirty="0" smtClean="0"/>
              <a:t>_______________.</a:t>
            </a:r>
            <a:endParaRPr lang="en-US" sz="3200" dirty="0" smtClean="0"/>
          </a:p>
          <a:p>
            <a:pPr lvl="1"/>
            <a:r>
              <a:rPr lang="en-US" sz="3200" u="sng" dirty="0" smtClean="0">
                <a:solidFill>
                  <a:srgbClr val="008000"/>
                </a:solidFill>
              </a:rPr>
              <a:t>Acceleration</a:t>
            </a:r>
            <a:r>
              <a:rPr lang="en-US" sz="3200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/>
              <a:t>is a __________________</a:t>
            </a:r>
          </a:p>
          <a:p>
            <a:pPr marL="274320" lvl="1" indent="0">
              <a:buNone/>
            </a:pPr>
            <a:r>
              <a:rPr lang="en-US" sz="3200" dirty="0" smtClean="0"/>
              <a:t>______________________________</a:t>
            </a:r>
          </a:p>
          <a:p>
            <a:pPr lvl="1"/>
            <a:r>
              <a:rPr lang="en-US" sz="3200" dirty="0" smtClean="0"/>
              <a:t>An object accelerates when its velocity changes as a result of </a:t>
            </a:r>
            <a:r>
              <a:rPr lang="en-US" sz="3200" dirty="0" smtClean="0"/>
              <a:t>_______________ </a:t>
            </a:r>
            <a:r>
              <a:rPr lang="en-US" sz="3200" dirty="0" smtClean="0"/>
              <a:t>_____, </a:t>
            </a:r>
            <a:r>
              <a:rPr lang="en-US" sz="3200" dirty="0" smtClean="0"/>
              <a:t>_____________________, </a:t>
            </a:r>
            <a:r>
              <a:rPr lang="en-US" sz="3200" dirty="0" smtClean="0"/>
              <a:t>or </a:t>
            </a:r>
            <a:r>
              <a:rPr lang="en-US" sz="3200" dirty="0" smtClean="0"/>
              <a:t>_______________________.</a:t>
            </a:r>
            <a:endParaRPr lang="en-US" sz="3200" dirty="0" smtClean="0"/>
          </a:p>
          <a:p>
            <a:pPr lvl="1"/>
            <a:r>
              <a:rPr lang="en-US" sz="3200" dirty="0" smtClean="0"/>
              <a:t>Think about a roller coaster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56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Acceleration has a </a:t>
            </a:r>
            <a:r>
              <a:rPr lang="en-US" sz="3200" dirty="0" smtClean="0"/>
              <a:t>_________________</a:t>
            </a:r>
          </a:p>
          <a:p>
            <a:r>
              <a:rPr lang="en-US" sz="3200" dirty="0" smtClean="0"/>
              <a:t>______________________________</a:t>
            </a:r>
            <a:r>
              <a:rPr lang="en-US" sz="3200" dirty="0" smtClean="0"/>
              <a:t>.</a:t>
            </a:r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 smtClean="0"/>
              <a:t>___________________indicates </a:t>
            </a:r>
            <a:r>
              <a:rPr lang="en-US" sz="3200" dirty="0" smtClean="0"/>
              <a:t>the </a:t>
            </a:r>
            <a:r>
              <a:rPr lang="en-US" sz="3200" dirty="0" smtClean="0"/>
              <a:t>______________________________</a:t>
            </a:r>
            <a:endParaRPr lang="en-US" sz="3200" dirty="0" smtClean="0"/>
          </a:p>
          <a:p>
            <a:r>
              <a:rPr lang="en-US" sz="3200" dirty="0" smtClean="0"/>
              <a:t>An arrow’s direction depends on </a:t>
            </a:r>
            <a:r>
              <a:rPr lang="en-US" sz="3200" dirty="0" smtClean="0"/>
              <a:t>____________________________________________________________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1577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Figure 13 on page </a:t>
            </a:r>
            <a:r>
              <a:rPr lang="en-US" sz="3600" dirty="0" smtClean="0"/>
              <a:t>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smtClean="0"/>
              <a:t>Speeding </a:t>
            </a:r>
            <a:r>
              <a:rPr lang="en-US" sz="3200" dirty="0" smtClean="0"/>
              <a:t>Up</a:t>
            </a:r>
          </a:p>
          <a:p>
            <a:pPr lvl="2"/>
            <a:r>
              <a:rPr lang="en-US" sz="3200" dirty="0" smtClean="0"/>
              <a:t>___________________arrow </a:t>
            </a:r>
            <a:r>
              <a:rPr lang="en-US" sz="3200" dirty="0" smtClean="0"/>
              <a:t>is short because its </a:t>
            </a:r>
            <a:r>
              <a:rPr lang="en-US" sz="3200" dirty="0" smtClean="0"/>
              <a:t>________________</a:t>
            </a:r>
            <a:endParaRPr lang="en-US" sz="3200" dirty="0" smtClean="0"/>
          </a:p>
          <a:p>
            <a:pPr lvl="2"/>
            <a:r>
              <a:rPr lang="en-US" sz="3200" dirty="0" smtClean="0"/>
              <a:t>_________________arrow </a:t>
            </a:r>
            <a:r>
              <a:rPr lang="en-US" sz="3200" dirty="0" smtClean="0"/>
              <a:t>is longer because the speed </a:t>
            </a:r>
            <a:r>
              <a:rPr lang="en-US" sz="3200" dirty="0" smtClean="0"/>
              <a:t>_______________</a:t>
            </a:r>
            <a:endParaRPr lang="en-US" sz="3200" dirty="0" smtClean="0"/>
          </a:p>
          <a:p>
            <a:pPr lvl="2"/>
            <a:r>
              <a:rPr lang="en-US" sz="3200" dirty="0" smtClean="0"/>
              <a:t>As velocity </a:t>
            </a:r>
            <a:r>
              <a:rPr lang="en-US" sz="3200" dirty="0" smtClean="0"/>
              <a:t>___________________, </a:t>
            </a:r>
            <a:r>
              <a:rPr lang="en-US" sz="3200" dirty="0" smtClean="0"/>
              <a:t>the car accelerates </a:t>
            </a:r>
            <a:r>
              <a:rPr lang="en-US" sz="3200" dirty="0" smtClean="0">
                <a:sym typeface="Wingdings"/>
              </a:rPr>
              <a:t> arrow is in </a:t>
            </a:r>
            <a:r>
              <a:rPr lang="en-US" sz="3200" dirty="0" smtClean="0">
                <a:sym typeface="Wingdings"/>
              </a:rPr>
              <a:t>____________________________</a:t>
            </a:r>
            <a:endParaRPr lang="en-US" sz="3200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937144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13 page 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Slowing Down</a:t>
            </a:r>
          </a:p>
          <a:p>
            <a:pPr lvl="1"/>
            <a:r>
              <a:rPr lang="en-US" sz="2800" dirty="0" smtClean="0"/>
              <a:t>___________arrow </a:t>
            </a:r>
            <a:r>
              <a:rPr lang="en-US" sz="2800" dirty="0" smtClean="0"/>
              <a:t>is long because it is </a:t>
            </a:r>
            <a:r>
              <a:rPr lang="en-US" sz="2800" dirty="0" smtClean="0"/>
              <a:t>_______________________</a:t>
            </a:r>
            <a:endParaRPr lang="en-US" sz="2800" dirty="0" smtClean="0"/>
          </a:p>
          <a:p>
            <a:pPr lvl="1"/>
            <a:r>
              <a:rPr lang="en-US" sz="2800" dirty="0" smtClean="0"/>
              <a:t>_____________arrow </a:t>
            </a:r>
            <a:r>
              <a:rPr lang="en-US" sz="2800" dirty="0" smtClean="0"/>
              <a:t>is shorter because it is _________________</a:t>
            </a:r>
          </a:p>
          <a:p>
            <a:pPr lvl="1"/>
            <a:r>
              <a:rPr lang="en-US" sz="2800" dirty="0" smtClean="0"/>
              <a:t>When velocity </a:t>
            </a:r>
            <a:r>
              <a:rPr lang="en-US" sz="2800" dirty="0" smtClean="0"/>
              <a:t>___________, </a:t>
            </a:r>
            <a:r>
              <a:rPr lang="en-US" sz="2800" dirty="0" smtClean="0"/>
              <a:t>acceleration and velocity are in </a:t>
            </a:r>
            <a:r>
              <a:rPr lang="en-US" sz="2800" dirty="0" smtClean="0"/>
              <a:t>_______________________.</a:t>
            </a:r>
            <a:endParaRPr lang="en-US" sz="2800" dirty="0" smtClean="0"/>
          </a:p>
          <a:p>
            <a:pPr lvl="1"/>
            <a:r>
              <a:rPr lang="en-US" sz="2800" dirty="0" smtClean="0"/>
              <a:t>The acceleration arrow points in the direction </a:t>
            </a:r>
            <a:r>
              <a:rPr lang="en-US" sz="2800" dirty="0" smtClean="0"/>
              <a:t>__________________________________________________________________.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717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5170121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sz="3200" dirty="0" smtClean="0"/>
              <a:t>How </a:t>
            </a:r>
            <a:r>
              <a:rPr lang="en-US" sz="3200" dirty="0" smtClean="0"/>
              <a:t>would you describe where you are sitting right now? ______________________________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 smtClean="0"/>
              <a:t>Each description states your location relative to a certain point.</a:t>
            </a:r>
          </a:p>
          <a:p>
            <a:pPr lvl="1"/>
            <a:r>
              <a:rPr lang="en-US" sz="3200" dirty="0" smtClean="0"/>
              <a:t>A </a:t>
            </a:r>
            <a:r>
              <a:rPr lang="en-US" sz="3200" u="sng" dirty="0" smtClean="0">
                <a:solidFill>
                  <a:srgbClr val="008000"/>
                </a:solidFill>
              </a:rPr>
              <a:t>reference point </a:t>
            </a:r>
            <a:r>
              <a:rPr lang="en-US" sz="3200" dirty="0" smtClean="0"/>
              <a:t>is _____________________</a:t>
            </a:r>
          </a:p>
          <a:p>
            <a:pPr marL="274320" lvl="1" indent="0">
              <a:buNone/>
            </a:pPr>
            <a:r>
              <a:rPr lang="en-US" sz="3200" dirty="0" smtClean="0"/>
              <a:t>____________________________________</a:t>
            </a:r>
          </a:p>
          <a:p>
            <a:pPr marL="274320" lvl="1" indent="0">
              <a:buNone/>
            </a:pPr>
            <a:r>
              <a:rPr lang="en-US" sz="3200" dirty="0" smtClean="0"/>
              <a:t>____________________________________</a:t>
            </a:r>
            <a:endParaRPr lang="en-US" sz="3200" dirty="0"/>
          </a:p>
          <a:p>
            <a:pPr lvl="1"/>
            <a:r>
              <a:rPr lang="en-US" sz="3200" dirty="0" smtClean="0"/>
              <a:t>What is the reference point in your example?</a:t>
            </a:r>
          </a:p>
          <a:p>
            <a:pPr marL="274320" lvl="1" indent="0">
              <a:buNone/>
            </a:pPr>
            <a:r>
              <a:rPr lang="en-US" sz="3200" dirty="0" smtClean="0"/>
              <a:t>___________________________________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88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13 page 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4891199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Changing Direction</a:t>
            </a:r>
          </a:p>
          <a:p>
            <a:pPr lvl="1"/>
            <a:r>
              <a:rPr lang="en-US" sz="3200" dirty="0" smtClean="0"/>
              <a:t>_________ speed</a:t>
            </a:r>
            <a:r>
              <a:rPr lang="en-US" sz="3200" dirty="0" smtClean="0">
                <a:sym typeface="Wingdings"/>
              </a:rPr>
              <a:t> velocity arrow is the </a:t>
            </a:r>
            <a:r>
              <a:rPr lang="en-US" sz="3200" dirty="0" smtClean="0">
                <a:sym typeface="Wingdings"/>
              </a:rPr>
              <a:t>_____________________________</a:t>
            </a:r>
            <a:endParaRPr lang="en-US" sz="3200" dirty="0" smtClean="0">
              <a:sym typeface="Wingdings"/>
            </a:endParaRPr>
          </a:p>
          <a:p>
            <a:pPr lvl="1"/>
            <a:r>
              <a:rPr lang="en-US" sz="3200" dirty="0" smtClean="0">
                <a:sym typeface="Wingdings"/>
              </a:rPr>
              <a:t>The car’s </a:t>
            </a:r>
            <a:r>
              <a:rPr lang="en-US" sz="3200" dirty="0" smtClean="0">
                <a:sym typeface="Wingdings"/>
              </a:rPr>
              <a:t>___________changes </a:t>
            </a:r>
            <a:r>
              <a:rPr lang="en-US" sz="3200" dirty="0" smtClean="0">
                <a:sym typeface="Wingdings"/>
              </a:rPr>
              <a:t>because its </a:t>
            </a:r>
            <a:r>
              <a:rPr lang="en-US" sz="3200" dirty="0" smtClean="0">
                <a:sym typeface="Wingdings"/>
              </a:rPr>
              <a:t>_________________________</a:t>
            </a:r>
            <a:endParaRPr lang="en-US" sz="3200" dirty="0" smtClean="0">
              <a:sym typeface="Wingdings"/>
            </a:endParaRPr>
          </a:p>
          <a:p>
            <a:pPr lvl="1"/>
            <a:r>
              <a:rPr lang="en-US" sz="3200" dirty="0" smtClean="0">
                <a:sym typeface="Wingdings"/>
              </a:rPr>
              <a:t>Therefore, the car is ____________.</a:t>
            </a:r>
          </a:p>
          <a:p>
            <a:pPr lvl="2"/>
            <a:r>
              <a:rPr lang="en-US" sz="3200" dirty="0" smtClean="0">
                <a:sym typeface="Wingdings"/>
              </a:rPr>
              <a:t>Acceleration is the </a:t>
            </a:r>
            <a:r>
              <a:rPr lang="en-US" sz="3200" dirty="0" smtClean="0">
                <a:sym typeface="Wingdings"/>
              </a:rPr>
              <a:t>_________________</a:t>
            </a:r>
            <a:endParaRPr lang="en-US" sz="3200" dirty="0" smtClean="0">
              <a:sym typeface="Wingdings"/>
            </a:endParaRPr>
          </a:p>
          <a:p>
            <a:pPr lvl="1"/>
            <a:r>
              <a:rPr lang="en-US" sz="3200" dirty="0" smtClean="0">
                <a:sym typeface="Wingdings"/>
              </a:rPr>
              <a:t>______________________________________________________________</a:t>
            </a:r>
            <a:endParaRPr lang="en-US" sz="32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43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Average </a:t>
            </a:r>
            <a:r>
              <a:rPr lang="en-US" dirty="0" smtClean="0"/>
              <a:t>acceleration </a:t>
            </a:r>
            <a:r>
              <a:rPr lang="en-US" dirty="0" smtClean="0"/>
              <a:t>=</a:t>
            </a:r>
          </a:p>
          <a:p>
            <a:endParaRPr lang="en-US" dirty="0"/>
          </a:p>
          <a:p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	a ( in ______/ ______</a:t>
            </a:r>
            <a:r>
              <a:rPr lang="en-US" baseline="30000" dirty="0" smtClean="0"/>
              <a:t>2</a:t>
            </a:r>
            <a:r>
              <a:rPr lang="en-US" dirty="0" smtClean="0"/>
              <a:t>)= </a:t>
            </a: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r>
              <a:rPr lang="en-US" sz="2400" dirty="0" smtClean="0"/>
              <a:t>For example, a bicyclist started from rest along a straight path. After 2.0 s, his speed was 2.0 m/s. After 5.0 s, his speed was 8.0 m/s. What was his average acceleration during the time 2.0 s to 5.0 s</a:t>
            </a:r>
            <a:r>
              <a:rPr lang="en-US" sz="2400" dirty="0" smtClean="0"/>
              <a:t>?</a:t>
            </a:r>
            <a:endParaRPr lang="en-US" sz="2400" dirty="0"/>
          </a:p>
          <a:p>
            <a:pPr marL="274320" lvl="1" indent="0">
              <a:buNone/>
            </a:pPr>
            <a:r>
              <a:rPr lang="en-US" sz="2400" dirty="0" smtClean="0"/>
              <a:t>Now try: page 29 Practice problem</a:t>
            </a:r>
          </a:p>
        </p:txBody>
      </p:sp>
    </p:spTree>
    <p:extLst>
      <p:ext uri="{BB962C8B-B14F-4D97-AF65-F5344CB8AC3E}">
        <p14:creationId xmlns:p14="http://schemas.microsoft.com/office/powerpoint/2010/main" val="1997176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Speed-Time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shows how speed changes over time</a:t>
            </a:r>
          </a:p>
          <a:p>
            <a:r>
              <a:rPr lang="en-US" sz="2800" dirty="0" smtClean="0"/>
              <a:t>Horizontal axis  (x-axis) </a:t>
            </a:r>
            <a:r>
              <a:rPr lang="en-US" sz="2800" dirty="0" smtClean="0">
                <a:sym typeface="Wingdings"/>
              </a:rPr>
              <a:t> ______</a:t>
            </a:r>
          </a:p>
          <a:p>
            <a:r>
              <a:rPr lang="en-US" sz="2800" dirty="0" smtClean="0">
                <a:sym typeface="Wingdings"/>
              </a:rPr>
              <a:t>Vertical axis (y-axis)  _______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20229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Speed-Time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34400" cy="504139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ea typeface="KG Ten Thousand Reasons" charset="0"/>
                <a:cs typeface="KG Ten Thousand Reasons" charset="0"/>
              </a:rPr>
              <a:t>An object at rest</a:t>
            </a:r>
          </a:p>
          <a:p>
            <a:pPr lvl="1"/>
            <a:r>
              <a:rPr lang="en-US" sz="2800" dirty="0">
                <a:ea typeface="KG Ten Thousand Reasons" charset="0"/>
                <a:cs typeface="KG Ten Thousand Reasons" charset="0"/>
              </a:rPr>
              <a:t>Is </a:t>
            </a:r>
            <a:r>
              <a:rPr lang="en-US" sz="2800" dirty="0" smtClean="0">
                <a:ea typeface="KG Ten Thousand Reasons" charset="0"/>
                <a:cs typeface="KG Ten Thousand Reasons" charset="0"/>
              </a:rPr>
              <a:t>___________, </a:t>
            </a:r>
            <a:r>
              <a:rPr lang="en-US" sz="2800" dirty="0">
                <a:ea typeface="KG Ten Thousand Reasons" charset="0"/>
                <a:cs typeface="KG Ten Thousand Reasons" charset="0"/>
              </a:rPr>
              <a:t>so its speed is always </a:t>
            </a:r>
            <a:r>
              <a:rPr lang="en-US" sz="2800" dirty="0" smtClean="0">
                <a:ea typeface="KG Ten Thousand Reasons" charset="0"/>
                <a:cs typeface="KG Ten Thousand Reasons" charset="0"/>
              </a:rPr>
              <a:t>________</a:t>
            </a:r>
            <a:endParaRPr lang="en-US" sz="2800" dirty="0">
              <a:ea typeface="KG Ten Thousand Reasons" charset="0"/>
              <a:cs typeface="KG Ten Thousand Reasons" charset="0"/>
            </a:endParaRPr>
          </a:p>
          <a:p>
            <a:r>
              <a:rPr lang="en-US" sz="2800" dirty="0">
                <a:ea typeface="KG Ten Thousand Reasons" charset="0"/>
                <a:cs typeface="KG Ten Thousand Reasons" charset="0"/>
              </a:rPr>
              <a:t>Constant Speed</a:t>
            </a:r>
          </a:p>
          <a:p>
            <a:pPr lvl="1"/>
            <a:r>
              <a:rPr lang="en-US" sz="2800" dirty="0">
                <a:ea typeface="KG Ten Thousand Reasons" charset="0"/>
                <a:cs typeface="KG Ten Thousand Reasons" charset="0"/>
              </a:rPr>
              <a:t>The plotted line is </a:t>
            </a:r>
            <a:r>
              <a:rPr lang="en-US" sz="2800" dirty="0" smtClean="0">
                <a:ea typeface="KG Ten Thousand Reasons" charset="0"/>
                <a:cs typeface="KG Ten Thousand Reasons" charset="0"/>
              </a:rPr>
              <a:t>______________.</a:t>
            </a:r>
            <a:endParaRPr lang="en-US" sz="2800" dirty="0">
              <a:ea typeface="KG Ten Thousand Reasons" charset="0"/>
              <a:cs typeface="KG Ten Thousand Reasons" charset="0"/>
            </a:endParaRPr>
          </a:p>
          <a:p>
            <a:pPr lvl="1"/>
            <a:r>
              <a:rPr lang="en-US" sz="2800" dirty="0" smtClean="0">
                <a:ea typeface="KG Ten Thousand Reasons" charset="0"/>
                <a:cs typeface="KG Ten Thousand Reasons" charset="0"/>
              </a:rPr>
              <a:t>_____________from </a:t>
            </a:r>
            <a:r>
              <a:rPr lang="en-US" sz="2800" dirty="0">
                <a:ea typeface="KG Ten Thousand Reasons" charset="0"/>
                <a:cs typeface="KG Ten Thousand Reasons" charset="0"/>
              </a:rPr>
              <a:t>the x-axis</a:t>
            </a:r>
            <a:r>
              <a:rPr lang="en-US" sz="2800" dirty="0">
                <a:ea typeface="KG Ten Thousand Reasons" charset="0"/>
                <a:cs typeface="KG Ten Thousand Reasons" charset="0"/>
                <a:sym typeface="Wingdings"/>
              </a:rPr>
              <a:t> the object is moving at a </a:t>
            </a:r>
            <a:r>
              <a:rPr lang="en-US" sz="2800" dirty="0" smtClean="0">
                <a:ea typeface="KG Ten Thousand Reasons" charset="0"/>
                <a:cs typeface="KG Ten Thousand Reasons" charset="0"/>
                <a:sym typeface="Wingdings"/>
              </a:rPr>
              <a:t>________________</a:t>
            </a:r>
            <a:endParaRPr lang="en-US" sz="2800" dirty="0">
              <a:ea typeface="KG Ten Thousand Reasons" charset="0"/>
              <a:cs typeface="KG Ten Thousand Reasons" charset="0"/>
            </a:endParaRPr>
          </a:p>
          <a:p>
            <a:r>
              <a:rPr lang="en-US" sz="2800" dirty="0">
                <a:ea typeface="KG Ten Thousand Reasons" charset="0"/>
                <a:cs typeface="KG Ten Thousand Reasons" charset="0"/>
              </a:rPr>
              <a:t>Speeding Up</a:t>
            </a:r>
          </a:p>
          <a:p>
            <a:pPr lvl="1"/>
            <a:r>
              <a:rPr lang="en-US" sz="2800" dirty="0">
                <a:ea typeface="KG Ten Thousand Reasons" charset="0"/>
                <a:cs typeface="KG Ten Thousand Reasons" charset="0"/>
              </a:rPr>
              <a:t>The speed of the object </a:t>
            </a:r>
            <a:r>
              <a:rPr lang="en-US" sz="2800" dirty="0" smtClean="0">
                <a:ea typeface="KG Ten Thousand Reasons" charset="0"/>
                <a:cs typeface="KG Ten Thousand Reasons" charset="0"/>
              </a:rPr>
              <a:t>______________at </a:t>
            </a:r>
            <a:r>
              <a:rPr lang="en-US" sz="2800" dirty="0">
                <a:ea typeface="KG Ten Thousand Reasons" charset="0"/>
                <a:cs typeface="KG Ten Thousand Reasons" charset="0"/>
              </a:rPr>
              <a:t>a steady rate over time.</a:t>
            </a:r>
          </a:p>
          <a:p>
            <a:pPr lvl="1"/>
            <a:r>
              <a:rPr lang="en-US" sz="2800" dirty="0">
                <a:ea typeface="KG Ten Thousand Reasons" charset="0"/>
                <a:cs typeface="KG Ten Thousand Reasons" charset="0"/>
              </a:rPr>
              <a:t>Graph </a:t>
            </a:r>
            <a:r>
              <a:rPr lang="en-US" sz="2800" dirty="0" smtClean="0">
                <a:ea typeface="KG Ten Thousand Reasons" charset="0"/>
                <a:cs typeface="KG Ten Thousand Reasons" charset="0"/>
              </a:rPr>
              <a:t>_______________________________</a:t>
            </a:r>
          </a:p>
          <a:p>
            <a:r>
              <a:rPr lang="en-US" sz="2800" dirty="0" smtClean="0">
                <a:ea typeface="KG Ten Thousand Reasons" charset="0"/>
                <a:cs typeface="KG Ten Thousand Reasons" charset="0"/>
              </a:rPr>
              <a:t>Slowing Down</a:t>
            </a:r>
          </a:p>
          <a:p>
            <a:pPr lvl="1"/>
            <a:r>
              <a:rPr lang="en-US" sz="2800" dirty="0" smtClean="0">
                <a:ea typeface="KG Ten Thousand Reasons" charset="0"/>
                <a:cs typeface="KG Ten Thousand Reasons" charset="0"/>
                <a:sym typeface="Wingdings"/>
              </a:rPr>
              <a:t>Graph _______________________________</a:t>
            </a:r>
            <a:endParaRPr lang="en-US" sz="2800" dirty="0">
              <a:ea typeface="KG Ten Thousand Reasons" charset="0"/>
              <a:cs typeface="KG Ten Thousand Reasons" charset="0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02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the Points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7536" r="-17536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701040" y="7284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99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Describing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072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Each description of your location also includes your _____________________</a:t>
            </a:r>
          </a:p>
          <a:p>
            <a:pPr marL="0" indent="0">
              <a:buNone/>
            </a:pPr>
            <a:r>
              <a:rPr lang="en-US" sz="3200" dirty="0" smtClean="0"/>
              <a:t>_______________________________ </a:t>
            </a:r>
            <a:r>
              <a:rPr lang="en-US" sz="3200" dirty="0" smtClean="0"/>
              <a:t>from the reference point.</a:t>
            </a:r>
          </a:p>
          <a:p>
            <a:pPr lvl="1"/>
            <a:r>
              <a:rPr lang="en-US" sz="3200" dirty="0" smtClean="0"/>
              <a:t>This describes your position</a:t>
            </a:r>
          </a:p>
          <a:p>
            <a:pPr lvl="2"/>
            <a:r>
              <a:rPr lang="en-US" sz="3200" dirty="0" smtClean="0"/>
              <a:t>A </a:t>
            </a:r>
            <a:r>
              <a:rPr lang="en-US" sz="3200" u="sng" dirty="0" smtClean="0">
                <a:solidFill>
                  <a:srgbClr val="008000"/>
                </a:solidFill>
              </a:rPr>
              <a:t>position</a:t>
            </a:r>
            <a:r>
              <a:rPr lang="en-US" sz="3200" dirty="0" smtClean="0"/>
              <a:t> is an _________________</a:t>
            </a:r>
          </a:p>
          <a:p>
            <a:pPr marL="594360" lvl="2" indent="0">
              <a:buNone/>
            </a:pPr>
            <a:r>
              <a:rPr lang="en-US" sz="3200" dirty="0" smtClean="0"/>
              <a:t>__________________________________________________________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942338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86616"/>
          </a:xfrm>
        </p:spPr>
        <p:txBody>
          <a:bodyPr>
            <a:noAutofit/>
          </a:bodyPr>
          <a:lstStyle/>
          <a:p>
            <a:r>
              <a:rPr lang="en-US" sz="3200" dirty="0" smtClean="0"/>
              <a:t>Groups</a:t>
            </a:r>
          </a:p>
          <a:p>
            <a:pPr lvl="1"/>
            <a:r>
              <a:rPr lang="en-US" sz="3200" dirty="0" smtClean="0"/>
              <a:t>How do you get to the:</a:t>
            </a:r>
          </a:p>
          <a:p>
            <a:pPr lvl="2"/>
            <a:r>
              <a:rPr lang="en-US" sz="3200" dirty="0" smtClean="0"/>
              <a:t>Door? _______________________</a:t>
            </a:r>
          </a:p>
          <a:p>
            <a:pPr lvl="2"/>
            <a:r>
              <a:rPr lang="en-US" sz="3200" dirty="0" smtClean="0"/>
              <a:t>Windows? ____________________</a:t>
            </a:r>
          </a:p>
          <a:p>
            <a:pPr lvl="2"/>
            <a:r>
              <a:rPr lang="en-US" sz="3200" dirty="0" smtClean="0"/>
              <a:t>Podium? _____________________</a:t>
            </a:r>
          </a:p>
          <a:p>
            <a:r>
              <a:rPr lang="en-US" sz="3200" dirty="0" smtClean="0"/>
              <a:t>Based on the answers that have been discussed, what can you conclude? ______</a:t>
            </a:r>
          </a:p>
          <a:p>
            <a:pPr marL="0" indent="0">
              <a:buNone/>
            </a:pPr>
            <a:r>
              <a:rPr lang="en-US" sz="3200" dirty="0" smtClean="0"/>
              <a:t>______________________________________________________________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7598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*** ____________________________</a:t>
            </a:r>
          </a:p>
          <a:p>
            <a:pPr marL="0" indent="0">
              <a:buNone/>
            </a:pPr>
            <a:r>
              <a:rPr lang="en-US" sz="3200" dirty="0" smtClean="0"/>
              <a:t>_______________________________</a:t>
            </a:r>
          </a:p>
          <a:p>
            <a:pPr marL="0" indent="0">
              <a:buNone/>
            </a:pPr>
            <a:r>
              <a:rPr lang="en-US" sz="3200" dirty="0" smtClean="0"/>
              <a:t>___________________________________________________________ ***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3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a Reference Point to Describe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First, choose a ___________________</a:t>
            </a:r>
          </a:p>
          <a:p>
            <a:r>
              <a:rPr lang="en-US" sz="3200" dirty="0" smtClean="0"/>
              <a:t>Next, describe the </a:t>
            </a:r>
            <a:r>
              <a:rPr lang="en-US" sz="3200" dirty="0" smtClean="0"/>
              <a:t>__________________</a:t>
            </a:r>
          </a:p>
          <a:p>
            <a:r>
              <a:rPr lang="en-US" sz="3200" dirty="0" smtClean="0"/>
              <a:t>______________________________</a:t>
            </a:r>
            <a:endParaRPr lang="en-US" sz="3200" dirty="0" smtClean="0"/>
          </a:p>
          <a:p>
            <a:r>
              <a:rPr lang="en-US" sz="3200" dirty="0" smtClean="0"/>
              <a:t>Finally, measure/estimate the </a:t>
            </a:r>
            <a:r>
              <a:rPr lang="en-US" sz="3200" dirty="0" smtClean="0"/>
              <a:t>____________________________________________________________</a:t>
            </a:r>
            <a:endParaRPr lang="en-US" sz="3200" dirty="0"/>
          </a:p>
          <a:p>
            <a:r>
              <a:rPr lang="en-US" sz="3200" dirty="0" smtClean="0"/>
              <a:t>Example on page 10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5740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Reference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330952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smtClean="0"/>
              <a:t>__________________________ ___________________depends </a:t>
            </a:r>
            <a:r>
              <a:rPr lang="en-US" sz="3200" dirty="0" smtClean="0"/>
              <a:t>on the ___________________.</a:t>
            </a:r>
          </a:p>
          <a:p>
            <a:r>
              <a:rPr lang="en-US" sz="3200" dirty="0"/>
              <a:t>P</a:t>
            </a:r>
            <a:r>
              <a:rPr lang="en-US" sz="3200" dirty="0" smtClean="0"/>
              <a:t>age </a:t>
            </a:r>
            <a:r>
              <a:rPr lang="en-US" sz="3200" dirty="0" smtClean="0"/>
              <a:t>10 for the example</a:t>
            </a:r>
            <a:endParaRPr lang="en-US" sz="3200" dirty="0"/>
          </a:p>
          <a:p>
            <a:r>
              <a:rPr lang="en-US" sz="3200" dirty="0" smtClean="0"/>
              <a:t>The description of the table’s position changed because the reference point is </a:t>
            </a:r>
            <a:r>
              <a:rPr lang="en-US" sz="3200" dirty="0" smtClean="0"/>
              <a:t>_________________. </a:t>
            </a:r>
            <a:endParaRPr lang="en-US" sz="3200" dirty="0" smtClean="0"/>
          </a:p>
          <a:p>
            <a:r>
              <a:rPr lang="en-US" sz="3200" dirty="0" smtClean="0"/>
              <a:t>____________________________________________________________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8923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Reference Direction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330952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smtClean="0"/>
              <a:t>reference direction is the _________ </a:t>
            </a:r>
            <a:r>
              <a:rPr lang="en-US" sz="3200" dirty="0" smtClean="0"/>
              <a:t>______________ </a:t>
            </a:r>
            <a:r>
              <a:rPr lang="en-US" sz="3200" dirty="0" smtClean="0"/>
              <a:t>while the direction </a:t>
            </a:r>
            <a:r>
              <a:rPr lang="en-US" sz="3200" dirty="0" smtClean="0"/>
              <a:t>______________________________ is </a:t>
            </a:r>
            <a:r>
              <a:rPr lang="en-US" sz="3200" dirty="0" smtClean="0"/>
              <a:t>the </a:t>
            </a:r>
            <a:r>
              <a:rPr lang="en-US" sz="3200" dirty="0" smtClean="0"/>
              <a:t>________________________.</a:t>
            </a:r>
            <a:endParaRPr lang="en-US" sz="3200" dirty="0" smtClean="0"/>
          </a:p>
          <a:p>
            <a:r>
              <a:rPr lang="en-US" sz="3200" dirty="0" smtClean="0"/>
              <a:t> Page 11 Figure 2: </a:t>
            </a:r>
            <a:r>
              <a:rPr lang="en-US" sz="3200" dirty="0" smtClean="0"/>
              <a:t>_______is </a:t>
            </a:r>
            <a:r>
              <a:rPr lang="en-US" sz="3200" dirty="0" smtClean="0"/>
              <a:t>the reference direction</a:t>
            </a:r>
          </a:p>
          <a:p>
            <a:pPr lvl="1"/>
            <a:r>
              <a:rPr lang="en-US" sz="2400" dirty="0" smtClean="0"/>
              <a:t>Where is the museum from the bus stop? Library? 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551948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715</TotalTime>
  <Words>925</Words>
  <Application>Microsoft Macintosh PowerPoint</Application>
  <PresentationFormat>On-screen Show (4:3)</PresentationFormat>
  <Paragraphs>193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Georgia</vt:lpstr>
      <vt:lpstr>KG Counting Stars</vt:lpstr>
      <vt:lpstr>KG Ten Thousand Reasons</vt:lpstr>
      <vt:lpstr>Wingdings</vt:lpstr>
      <vt:lpstr>Wingdings 2</vt:lpstr>
      <vt:lpstr>Civic</vt:lpstr>
      <vt:lpstr>Chapter 1: Describing Motion</vt:lpstr>
      <vt:lpstr>Lesson One: Position and Motion</vt:lpstr>
      <vt:lpstr>Describing Position</vt:lpstr>
      <vt:lpstr>Describing Position</vt:lpstr>
      <vt:lpstr>Launch Lab</vt:lpstr>
      <vt:lpstr>Conclusion:</vt:lpstr>
      <vt:lpstr>Using a Reference Point to Describe Position</vt:lpstr>
      <vt:lpstr>Changing the Reference Point</vt:lpstr>
      <vt:lpstr>The Reference Direction </vt:lpstr>
      <vt:lpstr>Dimensions</vt:lpstr>
      <vt:lpstr>Describing Changes in Position</vt:lpstr>
      <vt:lpstr>Distance and Displacement</vt:lpstr>
      <vt:lpstr>Calculating Displacement:</vt:lpstr>
      <vt:lpstr>Lesson 2: Speed and Velocity</vt:lpstr>
      <vt:lpstr>Lesson 2: Speed and Velocity</vt:lpstr>
      <vt:lpstr>Types of Speed</vt:lpstr>
      <vt:lpstr>Average Speed</vt:lpstr>
      <vt:lpstr>Distance-Time Graphs</vt:lpstr>
      <vt:lpstr>Comparing Speeds on a Distance-Time Graph</vt:lpstr>
      <vt:lpstr>Using a Distance-Time Graph to Calculate Speed</vt:lpstr>
      <vt:lpstr>Speeds on D-T Graph</vt:lpstr>
      <vt:lpstr>PowerPoint Presentation</vt:lpstr>
      <vt:lpstr>Velocity</vt:lpstr>
      <vt:lpstr>Velocity</vt:lpstr>
      <vt:lpstr>Lesson 3: Acceleration</vt:lpstr>
      <vt:lpstr>Acceleration</vt:lpstr>
      <vt:lpstr>Representing Acceleration</vt:lpstr>
      <vt:lpstr>Figure 13 on page 28</vt:lpstr>
      <vt:lpstr>Figure 13 page 28</vt:lpstr>
      <vt:lpstr>Figure 13 page 28</vt:lpstr>
      <vt:lpstr>Calculating Acceleration</vt:lpstr>
      <vt:lpstr>Speed-Time Graphs</vt:lpstr>
      <vt:lpstr>Speed-Time Graphs</vt:lpstr>
      <vt:lpstr>Label the Points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Motion &amp; Forces</dc:title>
  <dc:creator>Victoria Pisciotta</dc:creator>
  <cp:lastModifiedBy>Microsoft Office User</cp:lastModifiedBy>
  <cp:revision>63</cp:revision>
  <dcterms:created xsi:type="dcterms:W3CDTF">2015-12-26T18:51:41Z</dcterms:created>
  <dcterms:modified xsi:type="dcterms:W3CDTF">2017-02-02T19:47:20Z</dcterms:modified>
</cp:coreProperties>
</file>