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0" r:id="rId17"/>
    <p:sldId id="271" r:id="rId18"/>
    <p:sldId id="272" r:id="rId19"/>
    <p:sldId id="273" r:id="rId20"/>
    <p:sldId id="274" r:id="rId21"/>
    <p:sldId id="289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5/19/15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5/19/15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B74042-F18E-E546-8668-8E38F02E8D36}" type="datetimeFigureOut">
              <a:rPr lang="en-US" smtClean="0"/>
              <a:t>5/19/15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460DC6-B0F9-8449-A15C-4DAC200533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11: Elements and Chemical Bonds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1099" y="150666"/>
            <a:ext cx="5641031" cy="432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 words: covalent bonds, molecule, polar molecule, chemical formula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2: Compounds, Chemical Formulas, and Covalent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2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elements to compounds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element is made of one type of atom, but compounds are chemical combinations of different types of atoms.</a:t>
            </a:r>
          </a:p>
          <a:p>
            <a:r>
              <a:rPr lang="en-US" sz="3200" dirty="0" smtClean="0"/>
              <a:t>Compounds properties are different than the element properties that make it up.</a:t>
            </a:r>
          </a:p>
          <a:p>
            <a:r>
              <a:rPr lang="en-US" sz="3200" dirty="0" smtClean="0"/>
              <a:t>Chemical bonds joins the atoms together.</a:t>
            </a:r>
          </a:p>
          <a:p>
            <a:r>
              <a:rPr lang="en-US" sz="3200" dirty="0" smtClean="0"/>
              <a:t>One way is by sharing valence electrons.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960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Bonds- Electron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Atoms can become stable by sharing electrons.</a:t>
            </a:r>
          </a:p>
          <a:p>
            <a:r>
              <a:rPr lang="en-US" sz="3200" dirty="0" smtClean="0"/>
              <a:t>Nonmetals bond together by the sharing.</a:t>
            </a:r>
          </a:p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covalent bond </a:t>
            </a:r>
            <a:r>
              <a:rPr lang="en-US" sz="3200" dirty="0" smtClean="0"/>
              <a:t>is a chemical bond formed when two atoms share one or more pairs of valence electrons.</a:t>
            </a:r>
          </a:p>
          <a:p>
            <a:r>
              <a:rPr lang="en-US" sz="3200" dirty="0" smtClean="0"/>
              <a:t>The atoms then form a stable covalent compound.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898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Noble Gas Electron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Hydrogen and oxygen</a:t>
            </a:r>
          </a:p>
          <a:p>
            <a:pPr lvl="1"/>
            <a:r>
              <a:rPr lang="en-US" dirty="0" smtClean="0"/>
              <a:t>Hydrogen has one valence electron</a:t>
            </a:r>
          </a:p>
          <a:p>
            <a:pPr lvl="1"/>
            <a:r>
              <a:rPr lang="en-US" dirty="0" smtClean="0"/>
              <a:t>Oxygen has six valence electron</a:t>
            </a:r>
          </a:p>
          <a:p>
            <a:r>
              <a:rPr lang="en-US" dirty="0" smtClean="0"/>
              <a:t>Atoms are stable with 8: noble gas arrangement</a:t>
            </a:r>
          </a:p>
          <a:p>
            <a:r>
              <a:rPr lang="en-US" dirty="0" smtClean="0"/>
              <a:t>To become stable, oxygen atom forms two bonds and hydrogen atom forms one bond (only two valence electrons)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2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oxygen atom and each hydrogen atom share the electrons, and form two covalent bonds to become stable covalent compound.</a:t>
            </a:r>
          </a:p>
          <a:p>
            <a:pPr lvl="1"/>
            <a:r>
              <a:rPr lang="en-US" dirty="0" smtClean="0"/>
              <a:t>Each bond contains two electrons: one from the H atom and one from the O atom</a:t>
            </a:r>
          </a:p>
          <a:p>
            <a:pPr lvl="1"/>
            <a:r>
              <a:rPr lang="en-US" dirty="0" smtClean="0"/>
              <a:t>The valence electrons count for both atoms in the bond.</a:t>
            </a:r>
          </a:p>
          <a:p>
            <a:pPr lvl="1"/>
            <a:r>
              <a:rPr lang="en-US" dirty="0" smtClean="0"/>
              <a:t>Hydrogen has two and oxygen has eight since it bond with two hydrogen atoms.</a:t>
            </a:r>
          </a:p>
          <a:p>
            <a:pPr lvl="1"/>
            <a:r>
              <a:rPr lang="en-US" dirty="0" smtClean="0"/>
              <a:t>Makes it stable</a:t>
            </a:r>
          </a:p>
        </p:txBody>
      </p:sp>
    </p:spTree>
    <p:extLst>
      <p:ext uri="{BB962C8B-B14F-4D97-AF65-F5344CB8AC3E}">
        <p14:creationId xmlns:p14="http://schemas.microsoft.com/office/powerpoint/2010/main" val="308555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and Triple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Single covalent- 2 atoms share one pair of valence electrons.</a:t>
            </a:r>
          </a:p>
          <a:p>
            <a:r>
              <a:rPr lang="en-US" sz="3200" dirty="0" smtClean="0"/>
              <a:t>Double covalent- 2 atoms share two pairs of valence electrons.</a:t>
            </a:r>
          </a:p>
          <a:p>
            <a:r>
              <a:rPr lang="en-US" sz="3200" dirty="0" smtClean="0"/>
              <a:t>Triple covalent- 2 atoms share three pairs of valence electrons.</a:t>
            </a:r>
          </a:p>
          <a:p>
            <a:r>
              <a:rPr lang="en-US" sz="3200" dirty="0" smtClean="0"/>
              <a:t>Single &gt; double &gt; triple</a:t>
            </a:r>
          </a:p>
          <a:p>
            <a:r>
              <a:rPr lang="en-US" sz="3200" dirty="0" smtClean="0"/>
              <a:t>Figure 8 on page 392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300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type of covalent bond.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7503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dirty="0"/>
          </a:p>
        </p:txBody>
      </p:sp>
      <p:pic>
        <p:nvPicPr>
          <p:cNvPr id="6" name="Picture 5" descr="three-types-of-covalent-bond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430" y="3357703"/>
            <a:ext cx="7117513" cy="294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74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two or more atoms share valence electrons, they form a stable covalent compound.</a:t>
            </a:r>
          </a:p>
          <a:p>
            <a:pPr lvl="1"/>
            <a:r>
              <a:rPr lang="en-US" dirty="0" smtClean="0"/>
              <a:t>Low </a:t>
            </a:r>
            <a:r>
              <a:rPr lang="en-US" dirty="0" err="1" smtClean="0"/>
              <a:t>m.p</a:t>
            </a:r>
            <a:r>
              <a:rPr lang="en-US" dirty="0" smtClean="0"/>
              <a:t>/</a:t>
            </a:r>
            <a:r>
              <a:rPr lang="en-US" dirty="0" err="1" smtClean="0"/>
              <a:t>b.p</a:t>
            </a:r>
            <a:endParaRPr lang="en-US" dirty="0" smtClean="0"/>
          </a:p>
          <a:p>
            <a:pPr lvl="1"/>
            <a:r>
              <a:rPr lang="en-US" dirty="0" smtClean="0"/>
              <a:t>Gases or liquids at room temp ( could be solid)</a:t>
            </a:r>
          </a:p>
          <a:p>
            <a:pPr lvl="1"/>
            <a:r>
              <a:rPr lang="en-US" dirty="0" smtClean="0"/>
              <a:t>Poor conductor of thermal energy and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6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chemically stable unit of covalent compound is a molecule.</a:t>
            </a:r>
          </a:p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molecule </a:t>
            </a:r>
            <a:r>
              <a:rPr lang="en-US" sz="3200" dirty="0" smtClean="0"/>
              <a:t>is a group of atoms held together by covalent bonding that acts as an independent unit.</a:t>
            </a:r>
          </a:p>
          <a:p>
            <a:pPr lvl="1"/>
            <a:r>
              <a:rPr lang="en-US" dirty="0" smtClean="0"/>
              <a:t>Table sugar (C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) is a covalent compound.</a:t>
            </a:r>
          </a:p>
          <a:p>
            <a:pPr lvl="2"/>
            <a:r>
              <a:rPr lang="en-US" dirty="0" smtClean="0"/>
              <a:t>What does one sugar molecule contain?</a:t>
            </a:r>
          </a:p>
          <a:p>
            <a:pPr lvl="2"/>
            <a:r>
              <a:rPr lang="en-US" dirty="0" smtClean="0"/>
              <a:t>Further break down entails chemically separating the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7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Other Polar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010"/>
            <a:ext cx="8153400" cy="5072158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covalent bond, one atom can attract the shared electrons more strongly than the other atom can.</a:t>
            </a:r>
          </a:p>
          <a:p>
            <a:pPr lvl="1"/>
            <a:r>
              <a:rPr lang="en-US" sz="3200" dirty="0" smtClean="0"/>
              <a:t>In a water molecule, the oxygen atom attracts the shared electrons more strongly than the hydrogen atom does.</a:t>
            </a:r>
          </a:p>
          <a:p>
            <a:pPr lvl="1"/>
            <a:r>
              <a:rPr lang="en-US" sz="3200" dirty="0" smtClean="0"/>
              <a:t>Shared electrons are pulled closer to the oxygen atom</a:t>
            </a:r>
          </a:p>
          <a:p>
            <a:pPr lvl="1"/>
            <a:r>
              <a:rPr lang="en-US" sz="3200" dirty="0" smtClean="0"/>
              <a:t>Oxygen atom has a partial negative charge</a:t>
            </a:r>
          </a:p>
          <a:p>
            <a:pPr lvl="1"/>
            <a:r>
              <a:rPr lang="en-US" sz="3200" dirty="0" smtClean="0"/>
              <a:t>Hydrogen atom has a partial positive charge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412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 words: chemical bond, valence electron, electron dot diagram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1:Electrons &amp; Energy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78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molecule that has a partial positive end and a partial negative end because of unequal sharing of electrons is 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polar molecule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Sugar and water are polar</a:t>
            </a:r>
          </a:p>
          <a:p>
            <a:pPr lvl="1"/>
            <a:r>
              <a:rPr lang="en-US" dirty="0" smtClean="0"/>
              <a:t>Sugar dissolves easily in water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5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olarCovalentBond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53" r="-18553"/>
          <a:stretch>
            <a:fillRect/>
          </a:stretch>
        </p:blipFill>
        <p:spPr>
          <a:xfrm>
            <a:off x="-1184859" y="228600"/>
            <a:ext cx="11671336" cy="6435597"/>
          </a:xfrm>
        </p:spPr>
      </p:pic>
    </p:spTree>
    <p:extLst>
      <p:ext uri="{BB962C8B-B14F-4D97-AF65-F5344CB8AC3E}">
        <p14:creationId xmlns:p14="http://schemas.microsoft.com/office/powerpoint/2010/main" val="155736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Nonpolar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a nonpolar molecule</a:t>
            </a:r>
          </a:p>
          <a:p>
            <a:r>
              <a:rPr lang="en-US" sz="3200" dirty="0" smtClean="0"/>
              <a:t>Two hydrogen atoms are identical, their attraction for the shared electrons is equal</a:t>
            </a:r>
          </a:p>
          <a:p>
            <a:r>
              <a:rPr lang="en-US" sz="3200" dirty="0" smtClean="0"/>
              <a:t>A nonpolar compound will not easily dissolve in a polar compound, but will in other nonpolar compounds. </a:t>
            </a:r>
          </a:p>
          <a:p>
            <a:r>
              <a:rPr lang="en-US" sz="3200" dirty="0" smtClean="0"/>
              <a:t>Oil (nonpolar) will not dissolve in water (polar)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091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Formulas and Molecular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60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chemical formula </a:t>
            </a:r>
            <a:r>
              <a:rPr lang="en-US" sz="3200" dirty="0" smtClean="0"/>
              <a:t>is a group of chemical symbols and numbers that represent the elements and the number of atoms of each element that make up a compound.</a:t>
            </a:r>
          </a:p>
          <a:p>
            <a:pPr lvl="1"/>
            <a:r>
              <a:rPr lang="en-US" sz="2800" dirty="0" smtClean="0"/>
              <a:t>Lists the elements in a compound</a:t>
            </a:r>
          </a:p>
          <a:p>
            <a:pPr lvl="1"/>
            <a:r>
              <a:rPr lang="en-US" sz="2800" dirty="0" smtClean="0"/>
              <a:t>A subscript shows the number of atoms of each element</a:t>
            </a:r>
          </a:p>
          <a:p>
            <a:pPr lvl="1"/>
            <a:r>
              <a:rPr lang="en-US" sz="2800" dirty="0" smtClean="0"/>
              <a:t>Does not explain the shape</a:t>
            </a:r>
          </a:p>
          <a:p>
            <a:pPr lvl="2"/>
            <a:r>
              <a:rPr lang="en-US" sz="2800" dirty="0" smtClean="0"/>
              <a:t>Ways to model a molecule page 394 Figure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312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 words:  ion, ionic bond, metallic bond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3: Ionic and Metallic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4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nonmetal and metal bond, they do not share electrons.</a:t>
            </a:r>
          </a:p>
          <a:p>
            <a:pPr lvl="1"/>
            <a:r>
              <a:rPr lang="en-US" dirty="0" smtClean="0"/>
              <a:t>Instead one or more valence electrons transfer from the metal atom to the nonmetal atom.</a:t>
            </a:r>
          </a:p>
          <a:p>
            <a:pPr lvl="1"/>
            <a:r>
              <a:rPr lang="en-US" dirty="0" smtClean="0"/>
              <a:t>The atoms then bond and form a chemically stable compound.</a:t>
            </a:r>
          </a:p>
          <a:p>
            <a:r>
              <a:rPr lang="en-US" dirty="0" smtClean="0"/>
              <a:t>When an atom loses or gains a valence electron, it becomes an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An ion is an atom that is no longer electrically neutral because it has lost or gained valence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2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11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an atom loses valence electrons…</a:t>
            </a:r>
          </a:p>
          <a:p>
            <a:pPr lvl="1"/>
            <a:r>
              <a:rPr lang="en-US" dirty="0" smtClean="0"/>
              <a:t>Positive charge</a:t>
            </a:r>
          </a:p>
          <a:p>
            <a:pPr lvl="1"/>
            <a:r>
              <a:rPr lang="en-US" dirty="0" smtClean="0"/>
              <a:t>Number of protons is greater than the number of electrons</a:t>
            </a:r>
          </a:p>
          <a:p>
            <a:pPr lvl="1"/>
            <a:r>
              <a:rPr lang="en-US" dirty="0" smtClean="0"/>
              <a:t>What type of ion is this?</a:t>
            </a:r>
          </a:p>
          <a:p>
            <a:pPr lvl="1"/>
            <a:r>
              <a:rPr lang="en-US" dirty="0" smtClean="0"/>
              <a:t>CATION</a:t>
            </a:r>
          </a:p>
          <a:p>
            <a:r>
              <a:rPr lang="en-US" dirty="0" smtClean="0"/>
              <a:t>If an atom gains valence electrons…</a:t>
            </a:r>
          </a:p>
          <a:p>
            <a:pPr lvl="1"/>
            <a:r>
              <a:rPr lang="en-US" dirty="0" smtClean="0"/>
              <a:t>Negative charge</a:t>
            </a:r>
          </a:p>
          <a:p>
            <a:pPr lvl="1"/>
            <a:r>
              <a:rPr lang="en-US" dirty="0" smtClean="0"/>
              <a:t>Number of electrons is greater than the number of protons</a:t>
            </a:r>
          </a:p>
          <a:p>
            <a:pPr lvl="1"/>
            <a:r>
              <a:rPr lang="en-US" dirty="0" smtClean="0"/>
              <a:t>What type is this?</a:t>
            </a:r>
          </a:p>
          <a:p>
            <a:pPr lvl="1"/>
            <a:r>
              <a:rPr lang="en-US" dirty="0" smtClean="0"/>
              <a:t>ANION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Losing 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Metal atoms, such as sodium, become more stable when they </a:t>
            </a:r>
            <a:r>
              <a:rPr lang="en-US" u="sng" dirty="0" smtClean="0"/>
              <a:t>lose</a:t>
            </a:r>
            <a:r>
              <a:rPr lang="en-US" dirty="0" smtClean="0"/>
              <a:t> valence electrons and form a chemical bond with a nonmetal.</a:t>
            </a:r>
          </a:p>
          <a:p>
            <a:r>
              <a:rPr lang="en-US" dirty="0" smtClean="0"/>
              <a:t>How many electrons would sodium have if it lost an electron?</a:t>
            </a:r>
          </a:p>
          <a:p>
            <a:r>
              <a:rPr lang="en-US" dirty="0" smtClean="0"/>
              <a:t>10: the electrons in the next lower energy level are now the new valence electrons. </a:t>
            </a:r>
          </a:p>
          <a:p>
            <a:r>
              <a:rPr lang="en-US" dirty="0" smtClean="0"/>
              <a:t>Sodium now has 8 and is chemically stable like neon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0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Gaining </a:t>
            </a:r>
            <a:r>
              <a:rPr lang="en-US" smtClean="0"/>
              <a:t>Valence Electrons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Nonmetal atoms also gain valence electrons from metal atoms.</a:t>
            </a:r>
          </a:p>
          <a:p>
            <a:pPr lvl="1"/>
            <a:r>
              <a:rPr lang="en-US" sz="3200" dirty="0" smtClean="0"/>
              <a:t>It gains noble gas arrangement.</a:t>
            </a:r>
          </a:p>
          <a:p>
            <a:pPr lvl="1"/>
            <a:r>
              <a:rPr lang="en-US" sz="3200" dirty="0" smtClean="0"/>
              <a:t>Sodium becomes a positively charged ion.</a:t>
            </a:r>
          </a:p>
          <a:p>
            <a:pPr lvl="2"/>
            <a:r>
              <a:rPr lang="en-US" sz="3200" dirty="0" smtClean="0"/>
              <a:t>(+) sign</a:t>
            </a:r>
          </a:p>
          <a:p>
            <a:pPr lvl="1"/>
            <a:r>
              <a:rPr lang="en-US" sz="3200" dirty="0" smtClean="0"/>
              <a:t>Chlorine becomes a negatively charged ion.</a:t>
            </a:r>
          </a:p>
          <a:p>
            <a:pPr lvl="2"/>
            <a:r>
              <a:rPr lang="en-US" sz="3200" dirty="0" smtClean="0"/>
              <a:t>(-) sign</a:t>
            </a:r>
          </a:p>
          <a:p>
            <a:r>
              <a:rPr lang="en-US" sz="3200" dirty="0" smtClean="0"/>
              <a:t>Figure 11 on page 399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7896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Bonds- Electron Transferring</a:t>
            </a:r>
            <a:endParaRPr lang="en-US" dirty="0"/>
          </a:p>
        </p:txBody>
      </p:sp>
      <p:pic>
        <p:nvPicPr>
          <p:cNvPr id="4" name="Content Placeholder 3" descr="Ionic.gif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8984" b="-68984"/>
          <a:stretch>
            <a:fillRect/>
          </a:stretch>
        </p:blipFill>
        <p:spPr>
          <a:xfrm>
            <a:off x="437376" y="1589088"/>
            <a:ext cx="3886200" cy="457200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4132258" cy="51043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NaCl</a:t>
            </a:r>
            <a:r>
              <a:rPr lang="en-US" dirty="0" smtClean="0"/>
              <a:t>, a sodium atom loses valence electron and is transferred to the chlorine atom.</a:t>
            </a:r>
          </a:p>
          <a:p>
            <a:r>
              <a:rPr lang="en-US" dirty="0" smtClean="0"/>
              <a:t>Sodium atom is +.</a:t>
            </a:r>
          </a:p>
          <a:p>
            <a:r>
              <a:rPr lang="en-US" dirty="0" smtClean="0"/>
              <a:t>Chlorine atom is -.</a:t>
            </a:r>
          </a:p>
          <a:p>
            <a:r>
              <a:rPr lang="en-US" dirty="0" smtClean="0"/>
              <a:t>These ions attract each other and form a stable ionic compound.</a:t>
            </a:r>
          </a:p>
          <a:p>
            <a:r>
              <a:rPr lang="en-US" dirty="0" smtClean="0"/>
              <a:t>The attraction is called an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ionic bond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2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Bond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Pure elements are rare. Atoms of different elements chemically combine and form compounds.</a:t>
            </a:r>
          </a:p>
          <a:p>
            <a:r>
              <a:rPr lang="en-US" sz="3200" dirty="0" smtClean="0"/>
              <a:t>Compounds make up most of the matter around you.</a:t>
            </a:r>
          </a:p>
          <a:p>
            <a:r>
              <a:rPr lang="en-US" sz="3200" dirty="0" smtClean="0"/>
              <a:t>Chemical bonds hold them together.</a:t>
            </a:r>
          </a:p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chemical bond </a:t>
            </a:r>
            <a:r>
              <a:rPr lang="en-US" sz="3200" dirty="0" smtClean="0"/>
              <a:t>is a force that holds two or more atoms together.</a:t>
            </a:r>
          </a:p>
        </p:txBody>
      </p:sp>
    </p:spTree>
    <p:extLst>
      <p:ext uri="{BB962C8B-B14F-4D97-AF65-F5344CB8AC3E}">
        <p14:creationId xmlns:p14="http://schemas.microsoft.com/office/powerpoint/2010/main" val="190819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Ionic compounds characteristics:</a:t>
            </a:r>
          </a:p>
          <a:p>
            <a:pPr lvl="1"/>
            <a:r>
              <a:rPr lang="en-US" sz="2800" dirty="0" smtClean="0"/>
              <a:t>usually solid and brittle at room temperature	</a:t>
            </a:r>
          </a:p>
          <a:p>
            <a:pPr lvl="1"/>
            <a:r>
              <a:rPr lang="en-US" sz="2800" dirty="0" smtClean="0"/>
              <a:t>High melting and boiling points</a:t>
            </a:r>
          </a:p>
          <a:p>
            <a:pPr lvl="1"/>
            <a:r>
              <a:rPr lang="en-US" sz="2800" dirty="0" smtClean="0"/>
              <a:t>Many dissolve in water</a:t>
            </a:r>
          </a:p>
          <a:p>
            <a:pPr lvl="2"/>
            <a:r>
              <a:rPr lang="en-US" sz="2800" dirty="0" smtClean="0"/>
              <a:t>Therefore, water that contains a dissolved ionic compound is a good conductor of electricity.</a:t>
            </a:r>
          </a:p>
          <a:p>
            <a:pPr lvl="2"/>
            <a:r>
              <a:rPr lang="en-US" sz="2800" dirty="0" smtClean="0"/>
              <a:t>An electrical charge can pass from ion to 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47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Compare!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0910"/>
          </a:xfrm>
        </p:spPr>
        <p:txBody>
          <a:bodyPr>
            <a:normAutofit/>
          </a:bodyPr>
          <a:lstStyle/>
          <a:p>
            <a:r>
              <a:rPr lang="en-US" dirty="0" smtClean="0"/>
              <a:t>Share electrons</a:t>
            </a:r>
          </a:p>
          <a:p>
            <a:r>
              <a:rPr lang="en-US" dirty="0"/>
              <a:t>B</a:t>
            </a:r>
            <a:r>
              <a:rPr lang="en-US" dirty="0" smtClean="0"/>
              <a:t>etween two or more nonmetals</a:t>
            </a:r>
          </a:p>
          <a:p>
            <a:r>
              <a:rPr lang="en-US" dirty="0" smtClean="0"/>
              <a:t>Form molecules</a:t>
            </a:r>
          </a:p>
          <a:p>
            <a:r>
              <a:rPr lang="en-US" dirty="0" smtClean="0"/>
              <a:t>Create covalent compounds (water) full of molecules</a:t>
            </a:r>
          </a:p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19091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Gain or lose electrons</a:t>
            </a:r>
          </a:p>
          <a:p>
            <a:r>
              <a:rPr lang="en-US" dirty="0" smtClean="0"/>
              <a:t>Between a nonmetal and metal</a:t>
            </a:r>
          </a:p>
          <a:p>
            <a:r>
              <a:rPr lang="en-US" dirty="0" smtClean="0"/>
              <a:t>Form ions not molecules</a:t>
            </a:r>
          </a:p>
          <a:p>
            <a:r>
              <a:rPr lang="en-US" dirty="0" smtClean="0"/>
              <a:t>Create ionic compounds full of oppositely  charged ions held together by ionic bonds.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Covalent Compounds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Ionic Compounds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53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Bonds- Electron Pooling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Metals bond with other metals</a:t>
            </a:r>
          </a:p>
          <a:p>
            <a:r>
              <a:rPr lang="en-US" dirty="0" smtClean="0"/>
              <a:t>Form compounds by pooling their valence electrons</a:t>
            </a:r>
          </a:p>
          <a:p>
            <a:r>
              <a:rPr lang="en-US" dirty="0" smtClean="0"/>
              <a:t>A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metallic bond </a:t>
            </a:r>
            <a:r>
              <a:rPr lang="en-US" dirty="0" smtClean="0"/>
              <a:t>is a bond formed when many metal atoms share their pooled valence electrons.</a:t>
            </a:r>
          </a:p>
        </p:txBody>
      </p:sp>
      <p:pic>
        <p:nvPicPr>
          <p:cNvPr id="2" name="Picture 1" descr="metallic bon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371" y="3796694"/>
            <a:ext cx="5158495" cy="245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Figure 13</a:t>
            </a:r>
          </a:p>
          <a:p>
            <a:pPr lvl="1"/>
            <a:r>
              <a:rPr lang="en-US" dirty="0" smtClean="0"/>
              <a:t>The aluminum atoms lose their valence electrons and become positive ions.</a:t>
            </a:r>
          </a:p>
          <a:p>
            <a:pPr lvl="1"/>
            <a:r>
              <a:rPr lang="en-US" dirty="0" smtClean="0"/>
              <a:t>Valence electrons move around from ion to ion.</a:t>
            </a:r>
          </a:p>
          <a:p>
            <a:pPr lvl="1"/>
            <a:r>
              <a:rPr lang="en-US" dirty="0" smtClean="0"/>
              <a:t>They are not bonded to one atom</a:t>
            </a:r>
          </a:p>
          <a:p>
            <a:r>
              <a:rPr lang="en-US" dirty="0" smtClean="0"/>
              <a:t>A “sea of electrons” surround the positive ions</a:t>
            </a:r>
          </a:p>
          <a:p>
            <a:r>
              <a:rPr lang="en-US" dirty="0" smtClean="0"/>
              <a:t>They can move past each other to new positions.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9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Metallic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can easily conduct an electric charge.</a:t>
            </a:r>
          </a:p>
          <a:p>
            <a:r>
              <a:rPr lang="en-US" dirty="0" smtClean="0"/>
              <a:t>It is also very malleable and ductile.</a:t>
            </a:r>
          </a:p>
          <a:p>
            <a:r>
              <a:rPr lang="en-US" dirty="0" smtClean="0"/>
              <a:t>Metals are shiny because they interact with light along the surface.</a:t>
            </a:r>
          </a:p>
          <a:p>
            <a:r>
              <a:rPr lang="en-US" dirty="0" smtClean="0"/>
              <a:t>COPY CHART 402!!</a:t>
            </a:r>
          </a:p>
        </p:txBody>
      </p:sp>
    </p:spTree>
    <p:extLst>
      <p:ext uri="{BB962C8B-B14F-4D97-AF65-F5344CB8AC3E}">
        <p14:creationId xmlns:p14="http://schemas.microsoft.com/office/powerpoint/2010/main" val="137430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Number and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do we know about electron number in a neutral atom?</a:t>
            </a:r>
          </a:p>
          <a:p>
            <a:r>
              <a:rPr lang="en-US" sz="3200" dirty="0" smtClean="0"/>
              <a:t>The number of protons equal the number of electrons.</a:t>
            </a:r>
          </a:p>
          <a:p>
            <a:r>
              <a:rPr lang="en-US" sz="3200" dirty="0" smtClean="0"/>
              <a:t>What do we know about the electron arrangement in an atom?</a:t>
            </a:r>
          </a:p>
          <a:p>
            <a:r>
              <a:rPr lang="en-US" sz="3200" dirty="0" smtClean="0"/>
              <a:t>It cannot be determined exactly because of their constant movement.</a:t>
            </a:r>
          </a:p>
          <a:p>
            <a:r>
              <a:rPr lang="en-US" sz="3200" dirty="0" smtClean="0"/>
              <a:t>In the electron cloud. Some close to nucleus and some in areas farther away.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996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64539"/>
          </a:xfrm>
        </p:spPr>
        <p:txBody>
          <a:bodyPr>
            <a:normAutofit/>
          </a:bodyPr>
          <a:lstStyle/>
          <a:p>
            <a:r>
              <a:rPr lang="en-US" dirty="0" smtClean="0"/>
              <a:t>Different electrons have different amounts of energy.</a:t>
            </a:r>
          </a:p>
          <a:p>
            <a:r>
              <a:rPr lang="en-US" dirty="0" smtClean="0"/>
              <a:t>The areas around which the electrons move around the nucleus are called energy levels.</a:t>
            </a:r>
          </a:p>
          <a:p>
            <a:r>
              <a:rPr lang="en-US" dirty="0" smtClean="0"/>
              <a:t>If an electron has the least amount of energy, where are they located?</a:t>
            </a:r>
          </a:p>
          <a:p>
            <a:pPr lvl="1"/>
            <a:r>
              <a:rPr lang="en-US" dirty="0" smtClean="0"/>
              <a:t>Closest to the nucleus or the lowest energy level</a:t>
            </a:r>
          </a:p>
          <a:p>
            <a:r>
              <a:rPr lang="en-US" dirty="0" smtClean="0"/>
              <a:t>If an electron has the greatest amount of energy, where are they located?</a:t>
            </a:r>
          </a:p>
          <a:p>
            <a:pPr lvl="1"/>
            <a:r>
              <a:rPr lang="en-US" dirty="0" smtClean="0"/>
              <a:t>Farthest away or the highest energy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and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11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electrons closest to the nucleus of the same atom have a strong attraction to that nucleus.</a:t>
            </a:r>
          </a:p>
          <a:p>
            <a:r>
              <a:rPr lang="en-US" sz="3200" dirty="0" smtClean="0"/>
              <a:t>The electrons farther away nucleus are weakly attracted to it. These outermost electrons can easily be attracted to the nucleus of other atoms.</a:t>
            </a:r>
          </a:p>
          <a:p>
            <a:r>
              <a:rPr lang="en-US" sz="3200" dirty="0" smtClean="0"/>
              <a:t>This attraction between the + nucleus of an atom and the – electrons of another is what causes a chemical bond.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123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0758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valence electron </a:t>
            </a:r>
            <a:r>
              <a:rPr lang="en-US" sz="3200" dirty="0" smtClean="0"/>
              <a:t>is an outermost electron of an atom that participates in chemical bonding.</a:t>
            </a:r>
          </a:p>
          <a:p>
            <a:pPr lvl="1"/>
            <a:r>
              <a:rPr lang="en-US" sz="2800" dirty="0" smtClean="0"/>
              <a:t>These electrons are the only electrons involved in chemical bonding.</a:t>
            </a:r>
          </a:p>
          <a:p>
            <a:pPr lvl="1"/>
            <a:r>
              <a:rPr lang="en-US" sz="2800" dirty="0" smtClean="0"/>
              <a:t>The number of valence electrons in each atom of an element can help determine the type and the number of bonds it can form.</a:t>
            </a:r>
          </a:p>
          <a:p>
            <a:pPr lvl="2"/>
            <a:r>
              <a:rPr lang="en-US" sz="2500" dirty="0" smtClean="0"/>
              <a:t>We already know how to find the valence electrons of atoms. (Figure 4 on page 384 for reference)</a:t>
            </a:r>
          </a:p>
          <a:p>
            <a:pPr lvl="2"/>
            <a:r>
              <a:rPr lang="en-US" sz="2500" dirty="0" smtClean="0"/>
              <a:t>Groups 3-12 electrons varies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1778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Electron dot diagram can help you predict how an atom will bond with other atoms.</a:t>
            </a:r>
          </a:p>
          <a:p>
            <a:r>
              <a:rPr lang="en-US" sz="3200" dirty="0" smtClean="0"/>
              <a:t>The number of unpaired dots is often the number of bonds an atom can form.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004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and Unstable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075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Noble gases are stable because they have 8 valence electrons.</a:t>
            </a:r>
          </a:p>
          <a:p>
            <a:pPr lvl="1"/>
            <a:r>
              <a:rPr lang="en-US" dirty="0" smtClean="0"/>
              <a:t>Do not easily react or form bonds</a:t>
            </a:r>
          </a:p>
          <a:p>
            <a:r>
              <a:rPr lang="en-US" dirty="0" smtClean="0"/>
              <a:t>Atoms with one to seven valence electrons are chemically unstable.</a:t>
            </a:r>
          </a:p>
          <a:p>
            <a:pPr lvl="1"/>
            <a:r>
              <a:rPr lang="en-US" dirty="0" smtClean="0"/>
              <a:t>Atoms with unpaired dots are reactive.</a:t>
            </a:r>
          </a:p>
          <a:p>
            <a:pPr lvl="1"/>
            <a:r>
              <a:rPr lang="en-US" dirty="0" smtClean="0"/>
              <a:t>They form bonds with other atoms.</a:t>
            </a:r>
          </a:p>
          <a:p>
            <a:pPr lvl="1"/>
            <a:r>
              <a:rPr lang="en-US" dirty="0" smtClean="0"/>
              <a:t>They become more stable by forming bonds.</a:t>
            </a:r>
          </a:p>
          <a:p>
            <a:pPr lvl="1"/>
            <a:r>
              <a:rPr lang="en-US" dirty="0" smtClean="0"/>
              <a:t>When an atom forms a bond, it gains, loses, or shares electrons with other atoms.</a:t>
            </a:r>
          </a:p>
        </p:txBody>
      </p:sp>
    </p:spTree>
    <p:extLst>
      <p:ext uri="{BB962C8B-B14F-4D97-AF65-F5344CB8AC3E}">
        <p14:creationId xmlns:p14="http://schemas.microsoft.com/office/powerpoint/2010/main" val="241301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3575</TotalTime>
  <Words>1589</Words>
  <Application>Microsoft Macintosh PowerPoint</Application>
  <PresentationFormat>On-screen Show (4:3)</PresentationFormat>
  <Paragraphs>181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Chapter 11: Elements and Chemical Bonds</vt:lpstr>
      <vt:lpstr>Lesson 1:Electrons &amp; Energy Levels</vt:lpstr>
      <vt:lpstr>Atoms Bond</vt:lpstr>
      <vt:lpstr>Electron Number and Arrangement</vt:lpstr>
      <vt:lpstr>Electrons and Energy</vt:lpstr>
      <vt:lpstr>Electrons and Bonding</vt:lpstr>
      <vt:lpstr>Valence Electrons</vt:lpstr>
      <vt:lpstr>Electron Dot Diagrams</vt:lpstr>
      <vt:lpstr>Stable and Unstable Atoms</vt:lpstr>
      <vt:lpstr>Lesson 2: Compounds, Chemical Formulas, and Covalent Bonds</vt:lpstr>
      <vt:lpstr>From elements to compounds</vt:lpstr>
      <vt:lpstr>Covalent Bonds- Electron Sharing</vt:lpstr>
      <vt:lpstr>Noble Gas Electron Arrangement</vt:lpstr>
      <vt:lpstr>Stable Electrons</vt:lpstr>
      <vt:lpstr>Double and Triple Covalent Bonds</vt:lpstr>
      <vt:lpstr>Find the type of covalent bond.</vt:lpstr>
      <vt:lpstr>Covalent Compounds</vt:lpstr>
      <vt:lpstr>Molecules</vt:lpstr>
      <vt:lpstr>Water and Other Polar Molecules</vt:lpstr>
      <vt:lpstr>Continued…</vt:lpstr>
      <vt:lpstr>PowerPoint Presentation</vt:lpstr>
      <vt:lpstr>Nonpolar Molecules</vt:lpstr>
      <vt:lpstr>Chemical Formulas and Molecular Models</vt:lpstr>
      <vt:lpstr>Lesson 3: Ionic and Metallic Bonds</vt:lpstr>
      <vt:lpstr>Understanding Ions</vt:lpstr>
      <vt:lpstr>Ions</vt:lpstr>
      <vt:lpstr>Losing Valence Electrons</vt:lpstr>
      <vt:lpstr>Gaining Valence Electrons</vt:lpstr>
      <vt:lpstr>Ionic Bonds- Electron Transferring</vt:lpstr>
      <vt:lpstr>Ionic Compound</vt:lpstr>
      <vt:lpstr>Let’s Compare!</vt:lpstr>
      <vt:lpstr>Metallic Bonds- Electron Pooling</vt:lpstr>
      <vt:lpstr>Metallic Bonds</vt:lpstr>
      <vt:lpstr>Properties of Metallic Compounds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Elements and Chemical Bonds</dc:title>
  <dc:creator>Victoria Pisciotta</dc:creator>
  <cp:lastModifiedBy>Victoria Pisciotta</cp:lastModifiedBy>
  <cp:revision>65</cp:revision>
  <dcterms:created xsi:type="dcterms:W3CDTF">2013-05-13T18:45:17Z</dcterms:created>
  <dcterms:modified xsi:type="dcterms:W3CDTF">2015-05-19T13:05:20Z</dcterms:modified>
</cp:coreProperties>
</file>