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310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31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12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13" r:id="rId37"/>
    <p:sldId id="314" r:id="rId38"/>
    <p:sldId id="294" r:id="rId39"/>
    <p:sldId id="296" r:id="rId40"/>
    <p:sldId id="297" r:id="rId41"/>
    <p:sldId id="299" r:id="rId42"/>
    <p:sldId id="301" r:id="rId43"/>
    <p:sldId id="302" r:id="rId44"/>
    <p:sldId id="303" r:id="rId45"/>
    <p:sldId id="305" r:id="rId46"/>
    <p:sldId id="306" r:id="rId47"/>
    <p:sldId id="307" r:id="rId48"/>
    <p:sldId id="308" r:id="rId49"/>
    <p:sldId id="30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B8C75FA-226F-074F-A6D4-6887BCDF85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5E08653-B1B8-8544-BA59-5D365457DFE0}" type="datetimeFigureOut">
              <a:rPr lang="en-US" smtClean="0"/>
              <a:t>1/20/16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Two</a:t>
            </a:r>
            <a:r>
              <a:rPr lang="en-US" dirty="0" smtClean="0"/>
              <a:t>: the laws of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76" y="1104274"/>
            <a:ext cx="7893124" cy="5613391"/>
          </a:xfrm>
        </p:spPr>
        <p:txBody>
          <a:bodyPr>
            <a:noAutofit/>
          </a:bodyPr>
          <a:lstStyle/>
          <a:p>
            <a:r>
              <a:rPr lang="en-US" sz="3000" dirty="0" smtClean="0"/>
              <a:t>Slide across the floor in your socks- you move quick and then stop</a:t>
            </a:r>
          </a:p>
          <a:p>
            <a:r>
              <a:rPr lang="en-US" sz="3000" dirty="0" smtClean="0"/>
              <a:t>The force that stops you is friction</a:t>
            </a:r>
          </a:p>
          <a:p>
            <a:r>
              <a:rPr lang="en-US" sz="3000" u="sng" dirty="0" smtClean="0">
                <a:solidFill>
                  <a:srgbClr val="0881C5"/>
                </a:solidFill>
              </a:rPr>
              <a:t>Friction</a:t>
            </a:r>
            <a:r>
              <a:rPr lang="en-US" sz="3000" dirty="0" smtClean="0">
                <a:solidFill>
                  <a:srgbClr val="0881C5"/>
                </a:solidFill>
              </a:rPr>
              <a:t> </a:t>
            </a:r>
            <a:r>
              <a:rPr lang="en-US" sz="3000" dirty="0" smtClean="0"/>
              <a:t>is a _____________________________</a:t>
            </a:r>
          </a:p>
          <a:p>
            <a:pPr marL="114300" indent="0">
              <a:buNone/>
            </a:pPr>
            <a:r>
              <a:rPr lang="en-US" sz="3000" dirty="0" smtClean="0"/>
              <a:t>________________________________________</a:t>
            </a:r>
          </a:p>
          <a:p>
            <a:pPr marL="114300" indent="0">
              <a:buNone/>
            </a:pPr>
            <a:r>
              <a:rPr lang="en-US" sz="3000" dirty="0" smtClean="0"/>
              <a:t>________________________________________</a:t>
            </a:r>
            <a:endParaRPr lang="en-US" sz="3000" dirty="0"/>
          </a:p>
          <a:p>
            <a:r>
              <a:rPr lang="en-US" sz="3000" dirty="0" smtClean="0"/>
              <a:t>Static Friction</a:t>
            </a:r>
          </a:p>
          <a:p>
            <a:pPr lvl="1"/>
            <a:r>
              <a:rPr lang="en-US" sz="3000" dirty="0" smtClean="0"/>
              <a:t>Figure 7 on page 49</a:t>
            </a:r>
          </a:p>
          <a:p>
            <a:pPr lvl="2"/>
            <a:r>
              <a:rPr lang="en-US" sz="3000" dirty="0" smtClean="0"/>
              <a:t>Box ________________ because the girl’s applied force is balanced by static friction</a:t>
            </a:r>
          </a:p>
        </p:txBody>
      </p:sp>
    </p:spTree>
    <p:extLst>
      <p:ext uri="{BB962C8B-B14F-4D97-AF65-F5344CB8AC3E}">
        <p14:creationId xmlns:p14="http://schemas.microsoft.com/office/powerpoint/2010/main" val="32499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lvl="1"/>
            <a:r>
              <a:rPr lang="en-US" sz="3000" dirty="0" smtClean="0"/>
              <a:t>Static Friction ______________ surfaces from sliding past each other</a:t>
            </a:r>
          </a:p>
          <a:p>
            <a:pPr marL="171450" lvl="1"/>
            <a:r>
              <a:rPr lang="en-US" sz="3000" dirty="0"/>
              <a:t>Up to a limit, the strength of static friction changes to match the applied </a:t>
            </a:r>
            <a:r>
              <a:rPr lang="en-US" sz="3000" dirty="0" smtClean="0"/>
              <a:t>force</a:t>
            </a:r>
          </a:p>
          <a:p>
            <a:pPr marL="537210" lvl="2"/>
            <a:r>
              <a:rPr lang="en-US" sz="2800" dirty="0" smtClean="0"/>
              <a:t>______________________________________</a:t>
            </a:r>
            <a:endParaRPr lang="en-US" sz="2800" dirty="0"/>
          </a:p>
          <a:p>
            <a:pPr marL="171450" lvl="1"/>
            <a:r>
              <a:rPr lang="en-US" sz="3000" dirty="0" smtClean="0"/>
              <a:t>If the girl increases her applied force, will box move?</a:t>
            </a:r>
          </a:p>
          <a:p>
            <a:pPr marL="171450" lvl="1"/>
            <a:r>
              <a:rPr lang="en-US" sz="3000" dirty="0" smtClean="0"/>
              <a:t>_____ because the static friction will also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When static friction reaches its limit between surfaces, the box will __________.</a:t>
            </a:r>
          </a:p>
          <a:p>
            <a:r>
              <a:rPr lang="en-US" sz="3000" dirty="0" smtClean="0"/>
              <a:t>Sliding friction opposes the motion of surfaces _____________________________.</a:t>
            </a:r>
          </a:p>
          <a:p>
            <a:r>
              <a:rPr lang="en-US" sz="3000" dirty="0" smtClean="0"/>
              <a:t>As long as it slides, the sliding friction does not change.</a:t>
            </a:r>
          </a:p>
          <a:p>
            <a:r>
              <a:rPr lang="en-US" sz="3000" dirty="0" smtClean="0"/>
              <a:t>Increasing the applied force makes the box slide ___________.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225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Friction between a surface and a fluid is </a:t>
            </a:r>
            <a:r>
              <a:rPr lang="en-US" sz="3000" u="sng" dirty="0" smtClean="0">
                <a:solidFill>
                  <a:srgbClr val="2F2B20"/>
                </a:solidFill>
              </a:rPr>
              <a:t>________________________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Fluid friction between a surface and air is ________________________.</a:t>
            </a:r>
          </a:p>
          <a:p>
            <a:r>
              <a:rPr lang="en-US" sz="3000" dirty="0" smtClean="0"/>
              <a:t>Decreasing the ______________________ toward the oncoming fluid decreases the air resistance against the object.</a:t>
            </a:r>
          </a:p>
          <a:p>
            <a:endParaRPr lang="en-US" sz="3000" dirty="0"/>
          </a:p>
          <a:p>
            <a:pPr lvl="8"/>
            <a:r>
              <a:rPr lang="en-US" sz="2200" dirty="0" smtClean="0"/>
              <a:t>versus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36" y="5040852"/>
            <a:ext cx="1302078" cy="1359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94" y="5040852"/>
            <a:ext cx="1125228" cy="15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friction?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83" y="1233106"/>
            <a:ext cx="8688411" cy="5167694"/>
          </a:xfrm>
        </p:spPr>
        <p:txBody>
          <a:bodyPr>
            <a:noAutofit/>
          </a:bodyPr>
          <a:lstStyle/>
          <a:p>
            <a:r>
              <a:rPr lang="en-US" sz="3000" dirty="0" smtClean="0"/>
              <a:t>Microscopic dips and bumps cover all surfaces.</a:t>
            </a:r>
          </a:p>
          <a:p>
            <a:r>
              <a:rPr lang="en-US" sz="3000" dirty="0" smtClean="0"/>
              <a:t>When surfaces slide past each other, the dips and bumps on one surface catch on the dips and bumps on the other surface. </a:t>
            </a:r>
            <a:endParaRPr lang="en-US" sz="3000" dirty="0"/>
          </a:p>
          <a:p>
            <a:r>
              <a:rPr lang="en-US" sz="3000" dirty="0" smtClean="0"/>
              <a:t>This slows __________ and is a source of friction</a:t>
            </a:r>
            <a:endParaRPr lang="en-US" sz="3000" dirty="0"/>
          </a:p>
          <a:p>
            <a:r>
              <a:rPr lang="en-US" sz="3000" dirty="0" smtClean="0"/>
              <a:t>Atoms and molecules make up all surfaces as well.</a:t>
            </a:r>
          </a:p>
          <a:p>
            <a:r>
              <a:rPr lang="en-US" sz="3000" dirty="0" smtClean="0"/>
              <a:t>How to reduce friction?</a:t>
            </a:r>
          </a:p>
          <a:p>
            <a:pPr lvl="1"/>
            <a:r>
              <a:rPr lang="en-US" sz="3000" dirty="0"/>
              <a:t>Soap acts as a lubricant and </a:t>
            </a:r>
            <a:r>
              <a:rPr lang="en-US" sz="3000" dirty="0" smtClean="0"/>
              <a:t>___________ friction</a:t>
            </a:r>
            <a:r>
              <a:rPr lang="en-US" sz="3000" dirty="0"/>
              <a:t>.</a:t>
            </a:r>
          </a:p>
          <a:p>
            <a:pPr lvl="1"/>
            <a:r>
              <a:rPr lang="en-US" sz="3000" dirty="0"/>
              <a:t>I</a:t>
            </a:r>
            <a:r>
              <a:rPr lang="en-US" sz="3000" dirty="0" smtClean="0"/>
              <a:t>t </a:t>
            </a:r>
            <a:r>
              <a:rPr lang="en-US" sz="3000" dirty="0"/>
              <a:t>is easier for surfaces to slide past each other.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58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two: Newton’s first law of motion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5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61" y="1600200"/>
            <a:ext cx="7929939" cy="4800600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>
                <a:solidFill>
                  <a:srgbClr val="2F2B20"/>
                </a:solidFill>
              </a:rPr>
              <a:t>Combining Forces- Net Forces</a:t>
            </a:r>
          </a:p>
          <a:p>
            <a:pPr lvl="2"/>
            <a:r>
              <a:rPr lang="en-US" sz="3000" dirty="0" smtClean="0">
                <a:solidFill>
                  <a:srgbClr val="2F2B20"/>
                </a:solidFill>
              </a:rPr>
              <a:t>When two or more forces act on an object, forces combine.</a:t>
            </a:r>
          </a:p>
          <a:p>
            <a:pPr lvl="2"/>
            <a:r>
              <a:rPr lang="en-US" sz="3000" dirty="0" smtClean="0">
                <a:solidFill>
                  <a:srgbClr val="2F2B20"/>
                </a:solidFill>
              </a:rPr>
              <a:t>______________________________________________________________________ is the </a:t>
            </a:r>
            <a:r>
              <a:rPr lang="en-US" sz="3000" u="sng" dirty="0" smtClean="0">
                <a:solidFill>
                  <a:srgbClr val="2F2B20"/>
                </a:solidFill>
              </a:rPr>
              <a:t>net force</a:t>
            </a:r>
            <a:r>
              <a:rPr lang="en-US" sz="3000" dirty="0" smtClean="0">
                <a:solidFill>
                  <a:srgbClr val="2F2B20"/>
                </a:solidFill>
              </a:rPr>
              <a:t>.</a:t>
            </a:r>
          </a:p>
          <a:p>
            <a:pPr lvl="2"/>
            <a:r>
              <a:rPr lang="en-US" sz="3000" dirty="0" smtClean="0">
                <a:solidFill>
                  <a:srgbClr val="2F2B20"/>
                </a:solidFill>
              </a:rPr>
              <a:t>The way in which forces combine depends on the _____________________________ applied to the object.</a:t>
            </a:r>
          </a:p>
          <a:p>
            <a:pPr lvl="1"/>
            <a:endParaRPr lang="en-US" sz="3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Combining Forces in the Same Direction</a:t>
            </a:r>
          </a:p>
          <a:p>
            <a:pPr lvl="1"/>
            <a:r>
              <a:rPr lang="en-US" sz="3000" dirty="0" smtClean="0"/>
              <a:t>The direction of the net force is the same as the direction of the individual forces.</a:t>
            </a:r>
          </a:p>
          <a:p>
            <a:r>
              <a:rPr lang="en-US" sz="3000" dirty="0" smtClean="0"/>
              <a:t>Combining Forces in Opposite Directions</a:t>
            </a:r>
          </a:p>
          <a:p>
            <a:pPr lvl="1"/>
            <a:r>
              <a:rPr lang="en-US" sz="3000" dirty="0" smtClean="0"/>
              <a:t>The net force is the sum of the positive and negative forces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45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417638"/>
            <a:ext cx="7901354" cy="49831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Balanced and Unbalanced</a:t>
            </a:r>
          </a:p>
          <a:p>
            <a:pPr lvl="1"/>
            <a:r>
              <a:rPr lang="en-US" sz="3000" dirty="0" smtClean="0"/>
              <a:t>When two forces acting on an object in opposite directions are the ______________</a:t>
            </a:r>
          </a:p>
          <a:p>
            <a:pPr marL="411480" lvl="1" indent="0">
              <a:buNone/>
            </a:pPr>
            <a:r>
              <a:rPr lang="en-US" sz="3000" dirty="0" smtClean="0"/>
              <a:t>_____________, the forces are </a:t>
            </a:r>
            <a:r>
              <a:rPr lang="en-US" sz="3000" u="sng" dirty="0" smtClean="0">
                <a:solidFill>
                  <a:srgbClr val="2F2B20"/>
                </a:solidFill>
              </a:rPr>
              <a:t>____________</a:t>
            </a:r>
            <a:r>
              <a:rPr lang="en-US" sz="3000" dirty="0" smtClean="0"/>
              <a:t>.</a:t>
            </a:r>
          </a:p>
          <a:p>
            <a:pPr lvl="2"/>
            <a:r>
              <a:rPr lang="en-US" sz="3000" dirty="0" smtClean="0"/>
              <a:t>The net force is ________</a:t>
            </a:r>
          </a:p>
          <a:p>
            <a:pPr lvl="1"/>
            <a:r>
              <a:rPr lang="en-US" sz="3000" dirty="0" smtClean="0"/>
              <a:t>Forces acting on an object that combine and form a _______________________________ __________ are </a:t>
            </a:r>
            <a:r>
              <a:rPr lang="en-US" sz="3000" u="sng" dirty="0" smtClean="0">
                <a:solidFill>
                  <a:srgbClr val="2F2B20"/>
                </a:solidFill>
              </a:rPr>
              <a:t>______________________</a:t>
            </a:r>
            <a:r>
              <a:rPr lang="en-US" sz="3000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Balanced forces ____________________</a:t>
            </a:r>
          </a:p>
          <a:p>
            <a:pPr marL="114300" indent="0">
              <a:buNone/>
            </a:pPr>
            <a:r>
              <a:rPr lang="en-US" sz="3000" dirty="0" smtClean="0"/>
              <a:t>_______________________________________________________________________. </a:t>
            </a:r>
            <a:endParaRPr lang="en-US" sz="3000" dirty="0"/>
          </a:p>
          <a:p>
            <a:r>
              <a:rPr lang="en-US" sz="3000" dirty="0" smtClean="0"/>
              <a:t>Unbalanced forces put a stationary object into ____________ (__________________</a:t>
            </a:r>
          </a:p>
          <a:p>
            <a:pPr marL="114300" indent="0">
              <a:buNone/>
            </a:pPr>
            <a:r>
              <a:rPr lang="en-US" sz="3000" dirty="0" smtClean="0"/>
              <a:t>____________________) or change the _____________________of a moving object.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442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one: gravity and friction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98448"/>
            <a:ext cx="8595360" cy="538517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Law of Inertia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WRITE NEWTON’S FIRST LAW OF MOTION ON THE SIDE </a:t>
            </a:r>
            <a:r>
              <a:rPr lang="en-US" sz="2800" b="1" dirty="0" smtClean="0">
                <a:solidFill>
                  <a:srgbClr val="3366FF"/>
                </a:solidFill>
                <a:sym typeface="Wingdings"/>
              </a:rPr>
              <a:t></a:t>
            </a:r>
          </a:p>
          <a:p>
            <a:endParaRPr lang="en-US" b="1" dirty="0"/>
          </a:p>
          <a:p>
            <a:r>
              <a:rPr lang="en-US" sz="2800" dirty="0" smtClean="0"/>
              <a:t>Balance Forces and Motion</a:t>
            </a:r>
          </a:p>
          <a:p>
            <a:pPr lvl="1"/>
            <a:r>
              <a:rPr lang="en-US" sz="2800" dirty="0" smtClean="0"/>
              <a:t>Balanced forces ___________________________</a:t>
            </a:r>
          </a:p>
          <a:p>
            <a:pPr marL="411480" lvl="1" indent="0">
              <a:buNone/>
            </a:pPr>
            <a:r>
              <a:rPr lang="en-US" sz="2800" dirty="0" smtClean="0"/>
              <a:t>__________________________________________</a:t>
            </a:r>
          </a:p>
          <a:p>
            <a:pPr lvl="1"/>
            <a:r>
              <a:rPr lang="en-US" sz="2800" dirty="0" smtClean="0"/>
              <a:t>This is true when an object is at rest or in motion</a:t>
            </a:r>
          </a:p>
          <a:p>
            <a:pPr lvl="1"/>
            <a:r>
              <a:rPr lang="en-US" sz="2800" dirty="0" smtClean="0"/>
              <a:t>Figure 13 and 14</a:t>
            </a:r>
          </a:p>
        </p:txBody>
      </p:sp>
    </p:spTree>
    <p:extLst>
      <p:ext uri="{BB962C8B-B14F-4D97-AF65-F5344CB8AC3E}">
        <p14:creationId xmlns:p14="http://schemas.microsoft.com/office/powerpoint/2010/main" val="33370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Unbalanced Forces and Motion</a:t>
            </a:r>
          </a:p>
          <a:p>
            <a:pPr lvl="1"/>
            <a:r>
              <a:rPr lang="en-US" sz="3200" dirty="0" smtClean="0"/>
              <a:t>When unbalanced forces act on an object at rest, the object starts __________</a:t>
            </a:r>
          </a:p>
          <a:p>
            <a:pPr lvl="1"/>
            <a:r>
              <a:rPr lang="en-US" sz="3200" dirty="0" smtClean="0"/>
              <a:t>When unbalanced forces act on an already moving object, the object’s _________________________________</a:t>
            </a:r>
          </a:p>
          <a:p>
            <a:pPr marL="411480" lvl="1" indent="0">
              <a:buNone/>
            </a:pPr>
            <a:r>
              <a:rPr lang="en-US" sz="3200" dirty="0" smtClean="0"/>
              <a:t>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4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36191"/>
            <a:ext cx="5158154" cy="532180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Inertia</a:t>
            </a:r>
          </a:p>
          <a:p>
            <a:pPr lvl="1"/>
            <a:r>
              <a:rPr lang="en-US" sz="3000" dirty="0" smtClean="0"/>
              <a:t>The tendency of an object to </a:t>
            </a:r>
            <a:r>
              <a:rPr lang="en-US" sz="3000" dirty="0" smtClean="0">
                <a:solidFill>
                  <a:srgbClr val="2F2B20"/>
                </a:solidFill>
              </a:rPr>
              <a:t>____________</a:t>
            </a:r>
          </a:p>
          <a:p>
            <a:pPr marL="411480" lvl="1" indent="0">
              <a:buNone/>
            </a:pPr>
            <a:r>
              <a:rPr lang="en-US" sz="3000" dirty="0" smtClean="0">
                <a:solidFill>
                  <a:srgbClr val="2F2B20"/>
                </a:solidFill>
              </a:rPr>
              <a:t>____________________</a:t>
            </a:r>
          </a:p>
          <a:p>
            <a:pPr lvl="1"/>
            <a:r>
              <a:rPr lang="en-US" sz="3000" dirty="0" smtClean="0">
                <a:solidFill>
                  <a:srgbClr val="000000"/>
                </a:solidFill>
              </a:rPr>
              <a:t>The motion of the crash-test dummy explains </a:t>
            </a:r>
            <a:r>
              <a:rPr lang="en-US" sz="3000" dirty="0" smtClean="0"/>
              <a:t>inertia</a:t>
            </a:r>
          </a:p>
          <a:p>
            <a:pPr lvl="2"/>
            <a:r>
              <a:rPr lang="en-US" sz="2600" dirty="0" smtClean="0"/>
              <a:t>Before the crash:</a:t>
            </a:r>
          </a:p>
          <a:p>
            <a:pPr lvl="2"/>
            <a:r>
              <a:rPr lang="en-US" sz="2600" dirty="0" smtClean="0"/>
              <a:t>If no force was applied:</a:t>
            </a:r>
          </a:p>
          <a:p>
            <a:pPr lvl="2"/>
            <a:r>
              <a:rPr lang="en-US" sz="2600" dirty="0" smtClean="0"/>
              <a:t>The unbalanced force:</a:t>
            </a:r>
          </a:p>
          <a:p>
            <a:pPr lvl="2"/>
            <a:r>
              <a:rPr lang="en-US" sz="2600" dirty="0" smtClean="0"/>
              <a:t>The dummy:</a:t>
            </a:r>
          </a:p>
          <a:p>
            <a:pPr lvl="2"/>
            <a:endParaRPr lang="en-US" dirty="0"/>
          </a:p>
        </p:txBody>
      </p:sp>
      <p:pic>
        <p:nvPicPr>
          <p:cNvPr id="6" name="Content Placeholder 5" descr="crash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68" b="-33568"/>
          <a:stretch>
            <a:fillRect/>
          </a:stretch>
        </p:blipFill>
        <p:spPr>
          <a:xfrm>
            <a:off x="5158154" y="1106853"/>
            <a:ext cx="2919046" cy="4266223"/>
          </a:xfrm>
        </p:spPr>
      </p:pic>
    </p:spTree>
    <p:extLst>
      <p:ext uri="{BB962C8B-B14F-4D97-AF65-F5344CB8AC3E}">
        <p14:creationId xmlns:p14="http://schemas.microsoft.com/office/powerpoint/2010/main" val="38638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State how friction and inertia together affect an object’s movement</a:t>
            </a:r>
          </a:p>
          <a:p>
            <a:pPr lvl="1"/>
            <a:r>
              <a:rPr lang="en-US" sz="2600" dirty="0" smtClean="0"/>
              <a:t>A book sitting on a table</a:t>
            </a:r>
          </a:p>
          <a:p>
            <a:pPr marL="411480" lvl="1" indent="0">
              <a:buNone/>
            </a:pPr>
            <a:r>
              <a:rPr lang="en-US" sz="2600" dirty="0" smtClean="0"/>
              <a:t>________________________________________________________________________________________________________________________________________________________________________</a:t>
            </a:r>
            <a:endParaRPr lang="en-US" sz="2800" dirty="0"/>
          </a:p>
          <a:p>
            <a:pPr lvl="1"/>
            <a:r>
              <a:rPr lang="en-US" sz="2800" dirty="0" smtClean="0"/>
              <a:t>What if there was no friction?</a:t>
            </a:r>
          </a:p>
          <a:p>
            <a:pPr marL="411480" lvl="1" indent="0">
              <a:buNone/>
            </a:pPr>
            <a:r>
              <a:rPr lang="en-US" sz="2800" dirty="0" smtClean="0"/>
              <a:t>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25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3338"/>
          </a:xfrm>
        </p:spPr>
        <p:txBody>
          <a:bodyPr>
            <a:noAutofit/>
          </a:bodyPr>
          <a:lstStyle/>
          <a:p>
            <a:r>
              <a:rPr lang="en-US" sz="3000" dirty="0" smtClean="0"/>
              <a:t>On Earth, friction can be _____________________________________</a:t>
            </a:r>
          </a:p>
          <a:p>
            <a:pPr lvl="1"/>
            <a:r>
              <a:rPr lang="en-US" sz="3000" dirty="0" smtClean="0"/>
              <a:t>For an object to move, a force greater than static friction must be applied to it</a:t>
            </a:r>
          </a:p>
          <a:p>
            <a:pPr lvl="1"/>
            <a:r>
              <a:rPr lang="en-US" sz="3000" dirty="0" smtClean="0"/>
              <a:t>To keep the object moving, a force at least as strong as friction must be applied continuously</a:t>
            </a:r>
          </a:p>
          <a:p>
            <a:pPr lvl="1"/>
            <a:r>
              <a:rPr lang="en-US" sz="3000" dirty="0" smtClean="0"/>
              <a:t>Objects stop moving when __________ or another force acts on them.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064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three: Newton’s second law of motion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98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do forces change motion?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077200" cy="48006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200" dirty="0" smtClean="0"/>
              <a:t>Unbalanced Forces and Velocity</a:t>
            </a:r>
          </a:p>
          <a:p>
            <a:pPr lvl="2"/>
            <a:r>
              <a:rPr lang="en-US" sz="3200" dirty="0" smtClean="0"/>
              <a:t>Only ________________ forces change an object’s velocity.</a:t>
            </a:r>
          </a:p>
          <a:p>
            <a:pPr lvl="2"/>
            <a:endParaRPr lang="en-US" sz="3200" dirty="0" smtClean="0"/>
          </a:p>
          <a:p>
            <a:pPr lvl="1"/>
            <a:r>
              <a:rPr lang="en-US" sz="3200" dirty="0" smtClean="0"/>
              <a:t>Unbalanced Forces on an Object at Rest</a:t>
            </a:r>
          </a:p>
          <a:p>
            <a:pPr lvl="2"/>
            <a:r>
              <a:rPr lang="en-US" sz="3200" dirty="0" smtClean="0"/>
              <a:t>The forces are balanced= ball does _______________</a:t>
            </a:r>
          </a:p>
          <a:p>
            <a:pPr lvl="2"/>
            <a:r>
              <a:rPr lang="en-US" sz="3200" dirty="0" smtClean="0"/>
              <a:t>When the hand moves out of the way, the ball falls downward.</a:t>
            </a:r>
          </a:p>
          <a:p>
            <a:pPr lvl="2"/>
            <a:r>
              <a:rPr lang="en-US" sz="3200" dirty="0" smtClean="0"/>
              <a:t>It is unbalanced because the ball’s motion _______________.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461" y="2515075"/>
            <a:ext cx="122310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Unbalanced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When unbalanced forces act on an object at rest, the object begins moving in the direction of the ______________.</a:t>
            </a:r>
          </a:p>
          <a:p>
            <a:endParaRPr lang="en-US" sz="3200" dirty="0"/>
          </a:p>
          <a:p>
            <a:r>
              <a:rPr lang="en-US" sz="3200" dirty="0" smtClean="0"/>
              <a:t>Unbalanced Forces on an Object in Motion</a:t>
            </a:r>
          </a:p>
          <a:p>
            <a:pPr lvl="1"/>
            <a:r>
              <a:rPr lang="en-US" sz="3200" dirty="0" smtClean="0"/>
              <a:t>Unbalanced forces change the velocity of a moving object.</a:t>
            </a:r>
          </a:p>
          <a:p>
            <a:pPr lvl="1"/>
            <a:r>
              <a:rPr lang="en-US" sz="3200" dirty="0" smtClean="0"/>
              <a:t>One way to change an object’s velocity is to change its ___________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Unbalanced Forces on an Object in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199"/>
            <a:ext cx="9144000" cy="5121031"/>
          </a:xfrm>
        </p:spPr>
        <p:txBody>
          <a:bodyPr>
            <a:noAutofit/>
          </a:bodyPr>
          <a:lstStyle/>
          <a:p>
            <a:r>
              <a:rPr lang="en-US" sz="3000" dirty="0" smtClean="0"/>
              <a:t>___________________</a:t>
            </a:r>
          </a:p>
          <a:p>
            <a:pPr lvl="1"/>
            <a:r>
              <a:rPr lang="en-US" sz="3000" dirty="0" smtClean="0"/>
              <a:t>If the net force acting on a moving object is in the ____________ that the object is __________ , the object will _________________ .</a:t>
            </a:r>
          </a:p>
          <a:p>
            <a:r>
              <a:rPr lang="en-US" sz="3000" dirty="0" smtClean="0"/>
              <a:t>___________________</a:t>
            </a:r>
            <a:endParaRPr lang="en-US" sz="3000" dirty="0"/>
          </a:p>
          <a:p>
            <a:pPr lvl="1"/>
            <a:r>
              <a:rPr lang="en-US" sz="3000" dirty="0"/>
              <a:t>If the net force on an object is </a:t>
            </a:r>
            <a:r>
              <a:rPr lang="en-US" sz="3000" dirty="0" smtClean="0"/>
              <a:t>__________ to </a:t>
            </a:r>
            <a:r>
              <a:rPr lang="en-US" sz="3000" dirty="0"/>
              <a:t>the direction the object moves, the object </a:t>
            </a:r>
            <a:r>
              <a:rPr lang="en-US" sz="3000" dirty="0" smtClean="0"/>
              <a:t>_________ </a:t>
            </a:r>
          </a:p>
          <a:p>
            <a:pPr lvl="1"/>
            <a:r>
              <a:rPr lang="en-US" sz="3000" dirty="0" smtClean="0"/>
              <a:t>When </a:t>
            </a:r>
            <a:r>
              <a:rPr lang="en-US" sz="3000" dirty="0"/>
              <a:t>the boy pushes his foot against the snow, </a:t>
            </a:r>
            <a:r>
              <a:rPr lang="en-US" sz="3000" dirty="0" smtClean="0"/>
              <a:t>__________ </a:t>
            </a:r>
            <a:r>
              <a:rPr lang="en-US" sz="3000" dirty="0"/>
              <a:t>acts in the opposite direction to his </a:t>
            </a:r>
            <a:r>
              <a:rPr lang="en-US" sz="3000" dirty="0" smtClean="0"/>
              <a:t>motion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110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Direction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Unbalanced forces can change an object’s velocity ____________________________</a:t>
            </a:r>
          </a:p>
          <a:p>
            <a:r>
              <a:rPr lang="en-US" sz="3200" dirty="0" smtClean="0"/>
              <a:t>Think about a game of pool</a:t>
            </a:r>
          </a:p>
          <a:p>
            <a:r>
              <a:rPr lang="en-US" sz="3200" dirty="0" smtClean="0"/>
              <a:t>The ball is moving a _________________ until it hits the rail.</a:t>
            </a:r>
          </a:p>
          <a:p>
            <a:r>
              <a:rPr lang="en-US" sz="3200" dirty="0" smtClean="0"/>
              <a:t>The applied force by the rail changes the ball’s _________________</a:t>
            </a:r>
          </a:p>
          <a:p>
            <a:endParaRPr lang="en-US" sz="3200" dirty="0"/>
          </a:p>
          <a:p>
            <a:r>
              <a:rPr lang="en-US" sz="3200" dirty="0" smtClean="0"/>
              <a:t>Another example is Earth’s crust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3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1: Gravity and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7" y="1270153"/>
            <a:ext cx="8609997" cy="5311548"/>
          </a:xfrm>
        </p:spPr>
        <p:txBody>
          <a:bodyPr>
            <a:noAutofit/>
          </a:bodyPr>
          <a:lstStyle/>
          <a:p>
            <a:r>
              <a:rPr lang="en-US" sz="3000" dirty="0" smtClean="0"/>
              <a:t>Types of Forces</a:t>
            </a:r>
          </a:p>
          <a:p>
            <a:pPr lvl="1"/>
            <a:r>
              <a:rPr lang="en-US" sz="3000" dirty="0" smtClean="0"/>
              <a:t>A push or pull on an object is called a </a:t>
            </a:r>
            <a:r>
              <a:rPr lang="en-US" sz="3000" u="sng" dirty="0" smtClean="0">
                <a:solidFill>
                  <a:schemeClr val="accent5">
                    <a:lumMod val="50000"/>
                  </a:schemeClr>
                </a:solidFill>
              </a:rPr>
              <a:t>__________</a:t>
            </a:r>
          </a:p>
          <a:p>
            <a:pPr lvl="3"/>
            <a:r>
              <a:rPr lang="en-US" sz="3000" dirty="0" smtClean="0"/>
              <a:t>Example: pushed toothpaste out of the tube or pulled a chair out</a:t>
            </a:r>
          </a:p>
          <a:p>
            <a:pPr lvl="1"/>
            <a:r>
              <a:rPr lang="en-US" sz="3000" dirty="0" smtClean="0"/>
              <a:t>An _____________________ can apply a force to another object or person.</a:t>
            </a:r>
          </a:p>
          <a:p>
            <a:pPr lvl="1"/>
            <a:r>
              <a:rPr lang="en-US" sz="3000" dirty="0" smtClean="0"/>
              <a:t>Some forces are applied only when objects __________.</a:t>
            </a:r>
          </a:p>
          <a:p>
            <a:pPr lvl="1"/>
            <a:r>
              <a:rPr lang="en-US" sz="3000" dirty="0" smtClean="0"/>
              <a:t>Others are applied when objects __________________.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670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Unbalanced Forces and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81954"/>
          </a:xfrm>
        </p:spPr>
        <p:txBody>
          <a:bodyPr>
            <a:noAutofit/>
          </a:bodyPr>
          <a:lstStyle/>
          <a:p>
            <a:r>
              <a:rPr lang="en-US" sz="3200" dirty="0" smtClean="0"/>
              <a:t>Recall : what is acceleration?</a:t>
            </a:r>
            <a:endParaRPr lang="en-US" sz="3200" dirty="0"/>
          </a:p>
          <a:p>
            <a:r>
              <a:rPr lang="en-US" sz="3200" dirty="0" smtClean="0"/>
              <a:t>When the girl pushed the sled, did the sled accelerate?</a:t>
            </a:r>
          </a:p>
          <a:p>
            <a:r>
              <a:rPr lang="en-US" sz="3200" dirty="0" smtClean="0"/>
              <a:t>When the ball hit the side of the table, did the ball accelerate?</a:t>
            </a:r>
          </a:p>
          <a:p>
            <a:endParaRPr lang="en-US" sz="3200" dirty="0"/>
          </a:p>
          <a:p>
            <a:r>
              <a:rPr lang="en-US" sz="3200" dirty="0" smtClean="0"/>
              <a:t>Unbalanced forces can make an object 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579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Newton’s </a:t>
            </a:r>
            <a:r>
              <a:rPr lang="en-US" smtClean="0"/>
              <a:t>Second Law of Motion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4"/>
                </a:solidFill>
              </a:rPr>
              <a:t>Write Newton’s 2</a:t>
            </a:r>
            <a:r>
              <a:rPr lang="en-US" sz="3200" b="1" baseline="30000" dirty="0" smtClean="0">
                <a:solidFill>
                  <a:schemeClr val="accent4"/>
                </a:solidFill>
              </a:rPr>
              <a:t>nd</a:t>
            </a:r>
            <a:r>
              <a:rPr lang="en-US" sz="3200" b="1" dirty="0" smtClean="0">
                <a:solidFill>
                  <a:schemeClr val="accent4"/>
                </a:solidFill>
              </a:rPr>
              <a:t> Law </a:t>
            </a:r>
            <a:r>
              <a:rPr lang="en-US" sz="3200" b="1" dirty="0" smtClean="0">
                <a:solidFill>
                  <a:schemeClr val="accent4"/>
                </a:solidFill>
                <a:sym typeface="Wingdings"/>
              </a:rPr>
              <a:t></a:t>
            </a:r>
            <a:endParaRPr lang="en-US" sz="3200" b="1" dirty="0" smtClean="0">
              <a:solidFill>
                <a:schemeClr val="accent4"/>
              </a:solidFill>
            </a:endParaRPr>
          </a:p>
          <a:p>
            <a:pPr lvl="2"/>
            <a:r>
              <a:rPr lang="en-US" sz="3200" dirty="0" smtClean="0"/>
              <a:t>Acceleration (in m/s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 = _____________(in N) / _______(in kg)</a:t>
            </a:r>
          </a:p>
          <a:p>
            <a:pPr lvl="2"/>
            <a:r>
              <a:rPr lang="en-US" sz="3200" i="1" dirty="0" smtClean="0"/>
              <a:t>A=F/m</a:t>
            </a:r>
          </a:p>
          <a:p>
            <a:pPr marL="342202" lvl="2" indent="0">
              <a:buNone/>
            </a:pPr>
            <a:r>
              <a:rPr lang="en-US" sz="3200" i="1" dirty="0" smtClean="0"/>
              <a:t>OR </a:t>
            </a:r>
          </a:p>
          <a:p>
            <a:pPr lvl="2"/>
            <a:r>
              <a:rPr lang="en-US" sz="3200" i="1" dirty="0" smtClean="0"/>
              <a:t>F= ma</a:t>
            </a:r>
          </a:p>
          <a:p>
            <a:pPr lvl="2"/>
            <a:r>
              <a:rPr lang="en-US" sz="3200" i="1" dirty="0" smtClean="0"/>
              <a:t>** Newton is the same as kg*m/s</a:t>
            </a:r>
            <a:r>
              <a:rPr lang="en-US" sz="3200" i="1" baseline="30000" dirty="0" smtClean="0"/>
              <a:t>2</a:t>
            </a:r>
            <a:r>
              <a:rPr lang="en-US" sz="3200" i="1" dirty="0" smtClean="0"/>
              <a:t>**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036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You throw a 0.5 kg basketball with a force of 10 N. What is the acceleration of the ball?</a:t>
            </a:r>
          </a:p>
          <a:p>
            <a:endParaRPr lang="en-US" dirty="0"/>
          </a:p>
          <a:p>
            <a:r>
              <a:rPr lang="en-US" sz="2800" dirty="0" smtClean="0"/>
              <a:t>A 24-N net force acts on an 8-kg rock. What is the acceleration of the rock?</a:t>
            </a:r>
          </a:p>
          <a:p>
            <a:endParaRPr lang="en-US" dirty="0"/>
          </a:p>
          <a:p>
            <a:r>
              <a:rPr lang="en-US" sz="2800" dirty="0" smtClean="0"/>
              <a:t>A 30-N net force on a skater produces an acceleration of 0.6 m/s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 what is the mass of the skater?</a:t>
            </a:r>
          </a:p>
          <a:p>
            <a:endParaRPr lang="en-US" dirty="0"/>
          </a:p>
          <a:p>
            <a:r>
              <a:rPr lang="en-US" sz="2800" dirty="0" smtClean="0"/>
              <a:t>What net force acting on a 14-kg wagon produces an acceleration of 1.5 m/s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42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</a:t>
            </a:r>
            <a:r>
              <a:rPr lang="en-US" sz="3200" u="sng" dirty="0" smtClean="0">
                <a:solidFill>
                  <a:srgbClr val="3366FF"/>
                </a:solidFill>
              </a:rPr>
              <a:t>circular motion </a:t>
            </a:r>
            <a:r>
              <a:rPr lang="en-US" sz="3200" dirty="0" smtClean="0"/>
              <a:t>is _________________</a:t>
            </a:r>
          </a:p>
          <a:p>
            <a:pPr marL="114300" indent="0">
              <a:buNone/>
            </a:pPr>
            <a:r>
              <a:rPr lang="en-US" sz="3200" dirty="0" smtClean="0"/>
              <a:t>_______________________________________________________________________.</a:t>
            </a:r>
          </a:p>
          <a:p>
            <a:r>
              <a:rPr lang="en-US" sz="3000" dirty="0"/>
              <a:t>In circular motion, </a:t>
            </a:r>
            <a:r>
              <a:rPr lang="en-US" sz="3000" dirty="0" smtClean="0"/>
              <a:t>_____________________</a:t>
            </a:r>
          </a:p>
          <a:p>
            <a:r>
              <a:rPr lang="en-US" sz="3000" dirty="0" smtClean="0"/>
              <a:t>_________________________________________________________________________________________________________________________________, </a:t>
            </a:r>
            <a:r>
              <a:rPr lang="en-US" sz="3000" dirty="0"/>
              <a:t>is </a:t>
            </a:r>
            <a:r>
              <a:rPr lang="en-US" sz="3000" u="sng" dirty="0">
                <a:solidFill>
                  <a:srgbClr val="3366FF"/>
                </a:solidFill>
              </a:rPr>
              <a:t>centripetal force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0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Centripetal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368800" cy="508734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path of inertia shows its tendency to stay on a _____________ path &amp; creates motion.</a:t>
            </a:r>
          </a:p>
          <a:p>
            <a:r>
              <a:rPr lang="en-US" sz="3200" dirty="0" smtClean="0"/>
              <a:t>However, the path is curved because of the string= ______________</a:t>
            </a:r>
          </a:p>
          <a:p>
            <a:pPr marL="114300" indent="0">
              <a:buNone/>
            </a:pPr>
            <a:r>
              <a:rPr lang="en-US" sz="3200" dirty="0" smtClean="0"/>
              <a:t>_____________________</a:t>
            </a:r>
          </a:p>
          <a:p>
            <a:r>
              <a:rPr lang="en-US" sz="3200" dirty="0" smtClean="0"/>
              <a:t>Acceleration is: ____________________</a:t>
            </a:r>
            <a:endParaRPr lang="en-US" sz="3200" dirty="0"/>
          </a:p>
        </p:txBody>
      </p:sp>
      <p:pic>
        <p:nvPicPr>
          <p:cNvPr id="6" name="Content Placeholder 5" descr="centripetal forc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76" b="-16476"/>
          <a:stretch>
            <a:fillRect/>
          </a:stretch>
        </p:blipFill>
        <p:spPr>
          <a:xfrm>
            <a:off x="4962770" y="1417638"/>
            <a:ext cx="2934216" cy="3861448"/>
          </a:xfrm>
        </p:spPr>
      </p:pic>
    </p:spTree>
    <p:extLst>
      <p:ext uri="{BB962C8B-B14F-4D97-AF65-F5344CB8AC3E}">
        <p14:creationId xmlns:p14="http://schemas.microsoft.com/office/powerpoint/2010/main" val="32816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Motion of Satellites and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Satellite and planets in orbit</a:t>
            </a:r>
          </a:p>
          <a:p>
            <a:pPr lvl="1"/>
            <a:r>
              <a:rPr lang="en-US" sz="3000" dirty="0" smtClean="0"/>
              <a:t>Inertia: _________________</a:t>
            </a:r>
          </a:p>
          <a:p>
            <a:pPr lvl="1"/>
            <a:r>
              <a:rPr lang="en-US" sz="3000" dirty="0" smtClean="0"/>
              <a:t>Centripetal force: _____________</a:t>
            </a:r>
          </a:p>
          <a:p>
            <a:pPr lvl="2"/>
            <a:r>
              <a:rPr lang="en-US" sz="2800" dirty="0" smtClean="0"/>
              <a:t>Why? _______________________________</a:t>
            </a:r>
          </a:p>
          <a:p>
            <a:pPr lvl="2"/>
            <a:endParaRPr lang="en-US" sz="2800" dirty="0" smtClean="0"/>
          </a:p>
          <a:p>
            <a:r>
              <a:rPr lang="en-US" sz="3200" dirty="0" smtClean="0"/>
              <a:t>Car making a turn(circular motion)</a:t>
            </a:r>
          </a:p>
          <a:p>
            <a:pPr lvl="1"/>
            <a:r>
              <a:rPr lang="en-US" sz="3000" dirty="0" smtClean="0"/>
              <a:t>Inertia: _________________</a:t>
            </a:r>
          </a:p>
          <a:p>
            <a:pPr lvl="1"/>
            <a:r>
              <a:rPr lang="en-US" sz="3000" dirty="0" smtClean="0"/>
              <a:t>Centripetal force: __________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913" y="780486"/>
            <a:ext cx="2735386" cy="2179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14" y="4343401"/>
            <a:ext cx="2595685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56" y="2442255"/>
            <a:ext cx="1652014" cy="2000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002" y="4223934"/>
            <a:ext cx="3219147" cy="239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29107"/>
            <a:ext cx="2714092" cy="1787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13" y="417521"/>
            <a:ext cx="2731268" cy="1820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509" y="417521"/>
            <a:ext cx="2708640" cy="314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2900" y="2442255"/>
            <a:ext cx="2196219" cy="19046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292" y="299374"/>
            <a:ext cx="2948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WHY ARE ALL OF THESE EXAMPLES OF CENTRIPETAL FORCE?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four: newton’s third law of 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71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000" dirty="0" smtClean="0"/>
              <a:t>When an object applies a force on another object, the second object applies a force of the _________________on the first object,  but the force is in the _________________</a:t>
            </a:r>
          </a:p>
          <a:p>
            <a:r>
              <a:rPr lang="en-US" sz="3000" dirty="0" smtClean="0"/>
              <a:t>Newton’s Third Law of Motion </a:t>
            </a:r>
          </a:p>
          <a:p>
            <a:pPr lvl="1"/>
            <a:r>
              <a:rPr lang="en-US" sz="3000" dirty="0" smtClean="0"/>
              <a:t>Relates to _____ objects</a:t>
            </a:r>
          </a:p>
          <a:p>
            <a:pPr lvl="2"/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WRITE NEWTON’S THIRD LAW OF MOTION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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 Pairs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The forces depend on __________________.</a:t>
            </a:r>
          </a:p>
          <a:p>
            <a:r>
              <a:rPr lang="en-US" sz="3000" dirty="0" smtClean="0"/>
              <a:t>A </a:t>
            </a:r>
            <a:r>
              <a:rPr lang="en-US" sz="3000" u="sng" dirty="0" smtClean="0">
                <a:solidFill>
                  <a:srgbClr val="3366FF"/>
                </a:solidFill>
              </a:rPr>
              <a:t>force pair </a:t>
            </a:r>
            <a:r>
              <a:rPr lang="en-US" sz="3000" dirty="0" smtClean="0"/>
              <a:t>is _________________________ </a:t>
            </a:r>
          </a:p>
          <a:p>
            <a:pPr marL="114300" indent="0">
              <a:buNone/>
            </a:pPr>
            <a:r>
              <a:rPr lang="en-US" sz="3000" dirty="0" smtClean="0"/>
              <a:t>______________________________________</a:t>
            </a:r>
            <a:endParaRPr lang="en-US" sz="3000" dirty="0"/>
          </a:p>
          <a:p>
            <a:pPr marL="114300" indent="0">
              <a:buNone/>
            </a:pPr>
            <a:r>
              <a:rPr lang="en-US" sz="3000" dirty="0" smtClean="0"/>
              <a:t>If the forces of a force pair always act in opposite directions and are always the same strength, do they cancel each other out?</a:t>
            </a:r>
          </a:p>
          <a:p>
            <a:r>
              <a:rPr lang="en-US" sz="3000" dirty="0" smtClean="0"/>
              <a:t>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432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7" y="1286647"/>
            <a:ext cx="7895763" cy="5295053"/>
          </a:xfrm>
        </p:spPr>
        <p:txBody>
          <a:bodyPr>
            <a:noAutofit/>
          </a:bodyPr>
          <a:lstStyle/>
          <a:p>
            <a:r>
              <a:rPr lang="en-US" sz="3000" dirty="0" smtClean="0"/>
              <a:t>Contact Forces</a:t>
            </a:r>
          </a:p>
          <a:p>
            <a:pPr lvl="1"/>
            <a:r>
              <a:rPr lang="en-US" sz="3000" dirty="0" smtClean="0"/>
              <a:t>A </a:t>
            </a:r>
            <a:r>
              <a:rPr lang="en-US" sz="3000" u="sng" dirty="0" smtClean="0"/>
              <a:t>_____________</a:t>
            </a:r>
            <a:r>
              <a:rPr lang="en-US" sz="3000" u="sng" dirty="0" smtClean="0">
                <a:solidFill>
                  <a:srgbClr val="0881C5"/>
                </a:solidFill>
              </a:rPr>
              <a:t> </a:t>
            </a:r>
            <a:r>
              <a:rPr lang="en-US" sz="3000" dirty="0" smtClean="0"/>
              <a:t>is a push or pull on one object by another that is touching it.</a:t>
            </a:r>
          </a:p>
          <a:p>
            <a:pPr lvl="1"/>
            <a:r>
              <a:rPr lang="en-US" sz="3000" dirty="0" smtClean="0"/>
              <a:t>Contact forces can be weak and strong.</a:t>
            </a:r>
          </a:p>
          <a:p>
            <a:r>
              <a:rPr lang="en-US" sz="3000" dirty="0" smtClean="0"/>
              <a:t>Noncontact Forces</a:t>
            </a:r>
          </a:p>
          <a:p>
            <a:pPr lvl="1"/>
            <a:r>
              <a:rPr lang="en-US" sz="3000" dirty="0" smtClean="0"/>
              <a:t>A force that one object can apply to another object without touching it is a </a:t>
            </a:r>
            <a:r>
              <a:rPr lang="en-US" sz="3000" u="sng" dirty="0" smtClean="0">
                <a:solidFill>
                  <a:srgbClr val="2F2B20"/>
                </a:solidFill>
              </a:rPr>
              <a:t>_________________________</a:t>
            </a:r>
            <a:endParaRPr lang="en-US" sz="3000" dirty="0" smtClean="0">
              <a:solidFill>
                <a:srgbClr val="2F2B20"/>
              </a:solidFill>
            </a:endParaRPr>
          </a:p>
          <a:p>
            <a:pPr lvl="1"/>
            <a:r>
              <a:rPr lang="en-US" sz="3000" dirty="0" smtClean="0"/>
              <a:t>________, the ___________force, and the _____________force are all examples.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54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3200" dirty="0" smtClean="0"/>
              <a:t>Net force is not zero because they are acting __________________________</a:t>
            </a:r>
          </a:p>
          <a:p>
            <a:pPr marL="411480" lvl="1" indent="0">
              <a:buNone/>
            </a:pPr>
            <a:r>
              <a:rPr lang="en-US" sz="3200" dirty="0" smtClean="0"/>
              <a:t>__________________________.</a:t>
            </a:r>
          </a:p>
          <a:p>
            <a:r>
              <a:rPr lang="en-US" sz="3200" dirty="0" smtClean="0"/>
              <a:t>Adding forces can only result in a net force of zero, in this case, if the forces act on the same object</a:t>
            </a:r>
          </a:p>
          <a:p>
            <a:r>
              <a:rPr lang="en-US" sz="3000" dirty="0"/>
              <a:t>For every action force, there is a reaction force that is </a:t>
            </a:r>
            <a:r>
              <a:rPr lang="en-US" sz="3000" dirty="0" smtClean="0"/>
              <a:t>_______in </a:t>
            </a:r>
            <a:r>
              <a:rPr lang="en-US" sz="3000" dirty="0"/>
              <a:t>strength but </a:t>
            </a:r>
            <a:r>
              <a:rPr lang="en-US" sz="3000" dirty="0" smtClean="0"/>
              <a:t>____________ in </a:t>
            </a:r>
            <a:r>
              <a:rPr lang="en-US" sz="3000" dirty="0"/>
              <a:t>direction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892" y="274638"/>
            <a:ext cx="1726776" cy="1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Newton’s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8077200" cy="5251048"/>
          </a:xfrm>
        </p:spPr>
        <p:txBody>
          <a:bodyPr>
            <a:noAutofit/>
          </a:bodyPr>
          <a:lstStyle/>
          <a:p>
            <a:r>
              <a:rPr lang="en-US" sz="3000" dirty="0" smtClean="0"/>
              <a:t>Swimming</a:t>
            </a:r>
          </a:p>
          <a:p>
            <a:pPr lvl="1"/>
            <a:r>
              <a:rPr lang="en-US" sz="3000" dirty="0" smtClean="0"/>
              <a:t>________ force is against the water in the pool</a:t>
            </a:r>
          </a:p>
          <a:p>
            <a:pPr lvl="1"/>
            <a:r>
              <a:rPr lang="en-US" sz="3000" dirty="0" smtClean="0"/>
              <a:t>___________force is against you</a:t>
            </a:r>
          </a:p>
          <a:p>
            <a:pPr lvl="1"/>
            <a:r>
              <a:rPr lang="en-US" sz="3000" dirty="0" smtClean="0"/>
              <a:t>If your arms push the water back with enough force, the reaction of the water on your body is greater than the force of fluid friction.</a:t>
            </a:r>
          </a:p>
          <a:p>
            <a:pPr lvl="1"/>
            <a:r>
              <a:rPr lang="en-US" sz="2800" dirty="0"/>
              <a:t>The net force is </a:t>
            </a:r>
            <a:r>
              <a:rPr lang="en-US" sz="2800" dirty="0" smtClean="0"/>
              <a:t>_________________</a:t>
            </a:r>
            <a:endParaRPr lang="en-US" sz="2800" dirty="0"/>
          </a:p>
          <a:p>
            <a:pPr lvl="1"/>
            <a:r>
              <a:rPr lang="en-US" sz="2800" dirty="0"/>
              <a:t>You accelerate in the direction of the net force and swim forward through the water</a:t>
            </a:r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1742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You push _________on the ground</a:t>
            </a:r>
          </a:p>
          <a:p>
            <a:r>
              <a:rPr lang="en-US" sz="3200" dirty="0" smtClean="0"/>
              <a:t>Ground pushes ______on you</a:t>
            </a:r>
          </a:p>
          <a:p>
            <a:r>
              <a:rPr lang="en-US" sz="3200" dirty="0" smtClean="0"/>
              <a:t>If you push down hard enough, the upward reaction force is greater than the downward force of gravity</a:t>
            </a:r>
          </a:p>
          <a:p>
            <a:r>
              <a:rPr lang="en-US" sz="3200" dirty="0" smtClean="0"/>
              <a:t>The net force is ______________</a:t>
            </a:r>
          </a:p>
          <a:p>
            <a:r>
              <a:rPr lang="en-US" sz="3200" dirty="0" smtClean="0"/>
              <a:t>Based on Newton’s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Law, your acceleration is in the same direction as the net force. Therefore,  you accelerate upward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93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Momentum is a __________________________</a:t>
            </a:r>
          </a:p>
          <a:p>
            <a:pPr marL="114300" indent="0">
              <a:buNone/>
            </a:pPr>
            <a:r>
              <a:rPr lang="en-US" sz="2800" dirty="0" smtClean="0"/>
              <a:t>_________________________________________</a:t>
            </a:r>
          </a:p>
          <a:p>
            <a:r>
              <a:rPr lang="en-US" sz="2800" dirty="0" smtClean="0"/>
              <a:t>It is the product of an object’s mass and velocity</a:t>
            </a:r>
          </a:p>
          <a:p>
            <a:r>
              <a:rPr lang="en-US" sz="2800" dirty="0" smtClean="0"/>
              <a:t>It is in the same direction as its velocity</a:t>
            </a:r>
            <a:endParaRPr lang="en-US" sz="2800" dirty="0"/>
          </a:p>
          <a:p>
            <a:r>
              <a:rPr lang="en-US" sz="2800" i="1" dirty="0" smtClean="0"/>
              <a:t>p= m * v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9195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Which is harder to stop? A large truck or car</a:t>
            </a:r>
          </a:p>
          <a:p>
            <a:r>
              <a:rPr lang="en-US" sz="3200" dirty="0" smtClean="0"/>
              <a:t>__________ is harder to stop because it has more mass and more momentum</a:t>
            </a:r>
          </a:p>
          <a:p>
            <a:r>
              <a:rPr lang="en-US" sz="3200" dirty="0" smtClean="0"/>
              <a:t>What if the car and truck are equal in mass but move at different speeds?</a:t>
            </a:r>
          </a:p>
          <a:p>
            <a:r>
              <a:rPr lang="en-US" sz="3200" dirty="0" smtClean="0"/>
              <a:t>The one that moves __________ has greater momentum.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48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momentum of a 12 kg bicycle moving at 5.5 m/s?</a:t>
            </a:r>
          </a:p>
          <a:p>
            <a:endParaRPr lang="en-US" sz="3200" dirty="0"/>
          </a:p>
          <a:p>
            <a:r>
              <a:rPr lang="en-US" sz="3200" dirty="0" smtClean="0"/>
              <a:t>What is the momentum of a 1.5 kg ball rolling at 3.0 m/s?</a:t>
            </a:r>
          </a:p>
          <a:p>
            <a:endParaRPr lang="en-US" sz="3200" dirty="0"/>
          </a:p>
          <a:p>
            <a:r>
              <a:rPr lang="en-US" sz="3200" dirty="0" smtClean="0"/>
              <a:t>A 55 kg woman has a momentum of 220 kg*m/s. What is her velocity?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89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If a moving ball hits another ball that is not moving, the motion of both balls changes.</a:t>
            </a:r>
          </a:p>
          <a:p>
            <a:r>
              <a:rPr lang="en-US" sz="3200" dirty="0" smtClean="0"/>
              <a:t>The cue ball has momentum because it has mass and is moving</a:t>
            </a:r>
          </a:p>
          <a:p>
            <a:r>
              <a:rPr lang="en-US" sz="3200" dirty="0" smtClean="0"/>
              <a:t>When the cue ball hits the other balls, the cue ball’s velocity and momentum decrease</a:t>
            </a:r>
          </a:p>
          <a:p>
            <a:r>
              <a:rPr lang="en-US" sz="3200" dirty="0" smtClean="0"/>
              <a:t>The </a:t>
            </a:r>
            <a:r>
              <a:rPr lang="en-US" sz="3200" smtClean="0"/>
              <a:t>other </a:t>
            </a:r>
            <a:r>
              <a:rPr lang="en-US" sz="3200" smtClean="0"/>
              <a:t>billiard balls </a:t>
            </a:r>
            <a:r>
              <a:rPr lang="en-US" sz="3200" dirty="0" smtClean="0"/>
              <a:t>start moving</a:t>
            </a:r>
          </a:p>
          <a:p>
            <a:r>
              <a:rPr lang="en-US" sz="3200" dirty="0" smtClean="0"/>
              <a:t>These </a:t>
            </a:r>
            <a:r>
              <a:rPr lang="en-US" sz="3200" dirty="0" smtClean="0"/>
              <a:t>have </a:t>
            </a:r>
            <a:r>
              <a:rPr lang="en-US" sz="3200" dirty="0" smtClean="0"/>
              <a:t>mass and velocity; they also have momentum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34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Law of 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billiard balls </a:t>
            </a:r>
            <a:r>
              <a:rPr lang="en-US" sz="3000" dirty="0" smtClean="0"/>
              <a:t>______momentum </a:t>
            </a:r>
            <a:r>
              <a:rPr lang="en-US" sz="3000" dirty="0" smtClean="0"/>
              <a:t>that the cue ball </a:t>
            </a:r>
            <a:r>
              <a:rPr lang="en-US" sz="3000" dirty="0" smtClean="0"/>
              <a:t>_________</a:t>
            </a:r>
            <a:endParaRPr lang="en-US" sz="3000" dirty="0" smtClean="0"/>
          </a:p>
          <a:p>
            <a:r>
              <a:rPr lang="en-US" sz="3000" dirty="0" smtClean="0"/>
              <a:t>The total momentum does not change</a:t>
            </a:r>
          </a:p>
          <a:p>
            <a:r>
              <a:rPr lang="en-US" sz="3000" dirty="0" smtClean="0"/>
              <a:t>The law states:</a:t>
            </a:r>
            <a:r>
              <a:rPr lang="en-US" sz="3000" dirty="0"/>
              <a:t> </a:t>
            </a:r>
            <a:r>
              <a:rPr lang="en-US" sz="3000" dirty="0" smtClean="0"/>
              <a:t>The total momentum of a group of objects </a:t>
            </a:r>
            <a:r>
              <a:rPr lang="en-US" sz="3000" dirty="0" smtClean="0"/>
              <a:t>________________ unless </a:t>
            </a:r>
            <a:r>
              <a:rPr lang="en-US" sz="3000" dirty="0" smtClean="0"/>
              <a:t>outside forces act on the objects</a:t>
            </a:r>
            <a:endParaRPr lang="en-US" sz="3000" dirty="0"/>
          </a:p>
          <a:p>
            <a:r>
              <a:rPr lang="en-US" sz="3000" dirty="0" smtClean="0"/>
              <a:t>Outside forces include friction</a:t>
            </a:r>
          </a:p>
          <a:p>
            <a:r>
              <a:rPr lang="en-US" sz="3000" dirty="0" smtClean="0"/>
              <a:t>___________ between </a:t>
            </a:r>
            <a:r>
              <a:rPr lang="en-US" sz="3000" dirty="0" smtClean="0"/>
              <a:t>the balls and the table decreases their velocities and they lose momentum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073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95401"/>
            <a:ext cx="859536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Elastic collisions</a:t>
            </a:r>
          </a:p>
          <a:p>
            <a:pPr lvl="1"/>
            <a:r>
              <a:rPr lang="en-US" sz="3200" dirty="0" smtClean="0"/>
              <a:t>When colliding objects ________________ each other</a:t>
            </a:r>
          </a:p>
          <a:p>
            <a:r>
              <a:rPr lang="en-US" sz="3200" dirty="0" smtClean="0"/>
              <a:t>Inelastic collision</a:t>
            </a:r>
          </a:p>
          <a:p>
            <a:pPr lvl="1"/>
            <a:r>
              <a:rPr lang="en-US" sz="3200" dirty="0" smtClean="0"/>
              <a:t>When objects collide ______________________</a:t>
            </a:r>
          </a:p>
          <a:p>
            <a:pPr lvl="1"/>
            <a:r>
              <a:rPr lang="en-US" sz="3200" dirty="0" smtClean="0"/>
              <a:t>Such as when one football player tackles another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No matter the type of collision, the total momentum will be the same before and after the collision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45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www.sciencechannel.com</a:t>
            </a:r>
            <a:r>
              <a:rPr lang="en-US" dirty="0"/>
              <a:t>/games-and-</a:t>
            </a:r>
            <a:r>
              <a:rPr lang="en-US" dirty="0" err="1"/>
              <a:t>interactives</a:t>
            </a:r>
            <a:r>
              <a:rPr lang="en-US" dirty="0"/>
              <a:t>/</a:t>
            </a:r>
            <a:r>
              <a:rPr lang="en-US" dirty="0" err="1"/>
              <a:t>newtons</a:t>
            </a:r>
            <a:r>
              <a:rPr lang="en-US" dirty="0"/>
              <a:t>-laws-of-motion-</a:t>
            </a:r>
            <a:r>
              <a:rPr lang="en-US" dirty="0" err="1"/>
              <a:t>interactive.htm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B20"/>
                </a:solidFill>
              </a:rPr>
              <a:t>Strength and Direction of Forces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07" y="1417637"/>
            <a:ext cx="8277241" cy="5230045"/>
          </a:xfrm>
        </p:spPr>
        <p:txBody>
          <a:bodyPr>
            <a:noAutofit/>
          </a:bodyPr>
          <a:lstStyle/>
          <a:p>
            <a:pPr lvl="1"/>
            <a:r>
              <a:rPr lang="en-US" sz="3000" dirty="0" smtClean="0"/>
              <a:t>Forces have both strength and direction.</a:t>
            </a:r>
          </a:p>
          <a:p>
            <a:pPr lvl="1"/>
            <a:r>
              <a:rPr lang="en-US" sz="3000" dirty="0" smtClean="0"/>
              <a:t>What if you push a book away or push on the book?</a:t>
            </a:r>
          </a:p>
          <a:p>
            <a:pPr lvl="2"/>
            <a:r>
              <a:rPr lang="en-US" sz="3000" dirty="0" smtClean="0"/>
              <a:t>Different things happen because the direction of _________________________.</a:t>
            </a:r>
          </a:p>
          <a:p>
            <a:r>
              <a:rPr lang="en-US" sz="3000" dirty="0" smtClean="0"/>
              <a:t>___________ can be used to show forces</a:t>
            </a:r>
          </a:p>
          <a:p>
            <a:r>
              <a:rPr lang="en-US" sz="3000" dirty="0" smtClean="0"/>
              <a:t>Length shows the strength</a:t>
            </a:r>
          </a:p>
          <a:p>
            <a:pPr lvl="1"/>
            <a:r>
              <a:rPr lang="en-US" sz="3000" dirty="0" smtClean="0"/>
              <a:t>Stronger=_____________</a:t>
            </a:r>
          </a:p>
          <a:p>
            <a:pPr lvl="1"/>
            <a:r>
              <a:rPr lang="en-US" sz="3000" dirty="0" smtClean="0"/>
              <a:t>Example: The tennis racquet vs. the table tennis paddle on page 46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21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F2B20"/>
                </a:solidFill>
              </a:rPr>
              <a:t>Force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SI unit for force is the ________________________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72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Gravity?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76" y="1251510"/>
            <a:ext cx="8338666" cy="5208491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2F2B20"/>
                </a:solidFill>
              </a:rPr>
              <a:t>_____________</a:t>
            </a:r>
            <a:r>
              <a:rPr lang="en-US" sz="3000" dirty="0" smtClean="0">
                <a:solidFill>
                  <a:srgbClr val="2F2B20"/>
                </a:solidFill>
              </a:rPr>
              <a:t>is an attractive force that exists between all objects that have mass.</a:t>
            </a:r>
          </a:p>
          <a:p>
            <a:r>
              <a:rPr lang="en-US" sz="3000" u="sng" dirty="0" smtClean="0">
                <a:solidFill>
                  <a:srgbClr val="2F2B20"/>
                </a:solidFill>
              </a:rPr>
              <a:t>_________</a:t>
            </a:r>
            <a:r>
              <a:rPr lang="en-US" sz="3000" dirty="0" smtClean="0">
                <a:solidFill>
                  <a:srgbClr val="2F2B20"/>
                </a:solidFill>
              </a:rPr>
              <a:t>is the amount of matter in an object.</a:t>
            </a:r>
            <a:endParaRPr lang="en-US" sz="3000" dirty="0">
              <a:solidFill>
                <a:srgbClr val="2F2B20"/>
              </a:solidFill>
            </a:endParaRPr>
          </a:p>
          <a:p>
            <a:r>
              <a:rPr lang="en-US" sz="3000" dirty="0" smtClean="0">
                <a:solidFill>
                  <a:srgbClr val="2F2B20"/>
                </a:solidFill>
              </a:rPr>
              <a:t>The Law of Universal Gravitation</a:t>
            </a:r>
          </a:p>
          <a:p>
            <a:pPr lvl="1"/>
            <a:r>
              <a:rPr lang="en-US" sz="3000" dirty="0" smtClean="0">
                <a:solidFill>
                  <a:srgbClr val="2F2B20"/>
                </a:solidFill>
              </a:rPr>
              <a:t>In late 1600s, Sir Isaac Newton developed this:</a:t>
            </a:r>
          </a:p>
          <a:p>
            <a:pPr lvl="1"/>
            <a:r>
              <a:rPr lang="en-US" sz="3000" dirty="0" smtClean="0">
                <a:solidFill>
                  <a:srgbClr val="2F2B20"/>
                </a:solidFill>
              </a:rPr>
              <a:t>All objects are ___________ to each other by a gravitational force. </a:t>
            </a:r>
          </a:p>
          <a:p>
            <a:pPr lvl="1"/>
            <a:r>
              <a:rPr lang="en-US" sz="3000" dirty="0" smtClean="0">
                <a:solidFill>
                  <a:srgbClr val="2F2B20"/>
                </a:solidFill>
              </a:rPr>
              <a:t>The strength of the force depends on the _______of each object and ___________ between them.</a:t>
            </a:r>
            <a:endParaRPr lang="en-US" sz="3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B20"/>
                </a:solidFill>
              </a:rPr>
              <a:t>The Law of Universal Gravitation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75" y="1214701"/>
            <a:ext cx="8191405" cy="54845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Gravitational Force and Mass</a:t>
            </a:r>
          </a:p>
          <a:p>
            <a:pPr lvl="1"/>
            <a:r>
              <a:rPr lang="en-US" sz="3000" dirty="0" smtClean="0"/>
              <a:t>When the mass of one or both objects increases, the gravitational force between them also _________________.</a:t>
            </a:r>
          </a:p>
          <a:p>
            <a:pPr lvl="1"/>
            <a:r>
              <a:rPr lang="en-US" sz="3000" dirty="0" smtClean="0"/>
              <a:t>Figure 4 on page 47</a:t>
            </a:r>
          </a:p>
          <a:p>
            <a:pPr lvl="1"/>
            <a:r>
              <a:rPr lang="en-US" sz="3000" dirty="0" smtClean="0"/>
              <a:t>Each object exerts the ___________ attraction on the other object.</a:t>
            </a:r>
          </a:p>
          <a:p>
            <a:r>
              <a:rPr lang="en-US" sz="3000" dirty="0"/>
              <a:t>Gravitational Force and Distance</a:t>
            </a:r>
          </a:p>
          <a:p>
            <a:pPr lvl="1"/>
            <a:r>
              <a:rPr lang="en-US" sz="3000" dirty="0"/>
              <a:t>The attraction between objects </a:t>
            </a:r>
            <a:r>
              <a:rPr lang="en-US" sz="3000" dirty="0" smtClean="0"/>
              <a:t>____________ as </a:t>
            </a:r>
            <a:r>
              <a:rPr lang="en-US" sz="3000" dirty="0"/>
              <a:t>the distance between the objects </a:t>
            </a:r>
            <a:r>
              <a:rPr lang="en-US" sz="3000" dirty="0" smtClean="0"/>
              <a:t>________. </a:t>
            </a:r>
            <a:endParaRPr lang="en-US" sz="3000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672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–A Gravitational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2F2B20"/>
                </a:solidFill>
              </a:rPr>
              <a:t>___________</a:t>
            </a:r>
            <a:r>
              <a:rPr lang="en-US" sz="2800" u="sng" dirty="0" smtClean="0">
                <a:solidFill>
                  <a:srgbClr val="0881C5"/>
                </a:solidFill>
              </a:rPr>
              <a:t> </a:t>
            </a:r>
            <a:r>
              <a:rPr lang="en-US" sz="2800" dirty="0" smtClean="0"/>
              <a:t>is the gravitational force exerted on an object.</a:t>
            </a:r>
          </a:p>
          <a:p>
            <a:r>
              <a:rPr lang="en-US" sz="2800" dirty="0" smtClean="0"/>
              <a:t>On Earth, the weight of an object in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 is about ten times the object’s mass.</a:t>
            </a:r>
          </a:p>
          <a:p>
            <a:endParaRPr lang="en-US" sz="2800" dirty="0"/>
          </a:p>
          <a:p>
            <a:r>
              <a:rPr lang="en-US" sz="2800" dirty="0" smtClean="0"/>
              <a:t>Weight and Mass High Above Earth</a:t>
            </a:r>
          </a:p>
          <a:p>
            <a:pPr lvl="1"/>
            <a:r>
              <a:rPr lang="en-US" sz="2800" dirty="0" smtClean="0"/>
              <a:t>The moon’s gravity is 1/6</a:t>
            </a:r>
          </a:p>
          <a:p>
            <a:pPr lvl="1"/>
            <a:r>
              <a:rPr lang="en-US" sz="2800" dirty="0" smtClean="0"/>
              <a:t>The moon is about ¼ of the Earth or 27%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86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302</TotalTime>
  <Words>2136</Words>
  <Application>Microsoft Macintosh PowerPoint</Application>
  <PresentationFormat>On-screen Show (4:3)</PresentationFormat>
  <Paragraphs>271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Adjacency</vt:lpstr>
      <vt:lpstr>Chapter Two: the laws of motion</vt:lpstr>
      <vt:lpstr>Lesson one: gravity and friction</vt:lpstr>
      <vt:lpstr>Lesson 1: Gravity and Friction</vt:lpstr>
      <vt:lpstr>Types of Forces</vt:lpstr>
      <vt:lpstr>Strength and Direction of Forces</vt:lpstr>
      <vt:lpstr>Force</vt:lpstr>
      <vt:lpstr>What is Gravity?</vt:lpstr>
      <vt:lpstr>The Law of Universal Gravitation</vt:lpstr>
      <vt:lpstr>Weight –A Gravitational Force</vt:lpstr>
      <vt:lpstr>Friction</vt:lpstr>
      <vt:lpstr>Static Friction</vt:lpstr>
      <vt:lpstr>Sliding Friction</vt:lpstr>
      <vt:lpstr>Fluid Friction</vt:lpstr>
      <vt:lpstr>What causes friction?</vt:lpstr>
      <vt:lpstr>Lesson two: Newton’s first law of motion</vt:lpstr>
      <vt:lpstr>Identifying Forces</vt:lpstr>
      <vt:lpstr>Identifying Forces</vt:lpstr>
      <vt:lpstr>Identifying Forces</vt:lpstr>
      <vt:lpstr>Therefore…</vt:lpstr>
      <vt:lpstr>Newton’s First Law of Motion</vt:lpstr>
      <vt:lpstr>Newton’s First Law of Motion</vt:lpstr>
      <vt:lpstr>Newton’s First Law of Motion</vt:lpstr>
      <vt:lpstr>APPLY IT!</vt:lpstr>
      <vt:lpstr>PowerPoint Presentation</vt:lpstr>
      <vt:lpstr>Lesson three: Newton’s second law of motion</vt:lpstr>
      <vt:lpstr>How do forces change motion?</vt:lpstr>
      <vt:lpstr>Unbalanced Forces</vt:lpstr>
      <vt:lpstr>Unbalanced Forces on an Object in Motion</vt:lpstr>
      <vt:lpstr>Changes in Direction of Motion</vt:lpstr>
      <vt:lpstr>Unbalanced Forces and Acceleration</vt:lpstr>
      <vt:lpstr>Newton’s Second Law of Motion</vt:lpstr>
      <vt:lpstr>Examples</vt:lpstr>
      <vt:lpstr>Circular Motion</vt:lpstr>
      <vt:lpstr>Centripetal Force</vt:lpstr>
      <vt:lpstr>The Motion of Satellites and Planets</vt:lpstr>
      <vt:lpstr>PowerPoint Presentation</vt:lpstr>
      <vt:lpstr>Lesson four: newton’s third law of motion</vt:lpstr>
      <vt:lpstr>Opposite Forces</vt:lpstr>
      <vt:lpstr>Force Pairs</vt:lpstr>
      <vt:lpstr>PowerPoint Presentation</vt:lpstr>
      <vt:lpstr>Using Newton’s Third Law of Motion</vt:lpstr>
      <vt:lpstr>Jumping</vt:lpstr>
      <vt:lpstr>Momentum</vt:lpstr>
      <vt:lpstr>PowerPoint Presentation</vt:lpstr>
      <vt:lpstr>Examples</vt:lpstr>
      <vt:lpstr>Conservation of Momentum</vt:lpstr>
      <vt:lpstr>The Law of Conservation of Momentum</vt:lpstr>
      <vt:lpstr>Types of Collisions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two: the laws of motion</dc:title>
  <dc:creator>Victoria Pisciotta</dc:creator>
  <cp:lastModifiedBy>Victoria Pisciotta</cp:lastModifiedBy>
  <cp:revision>35</cp:revision>
  <dcterms:created xsi:type="dcterms:W3CDTF">2016-01-20T13:59:47Z</dcterms:created>
  <dcterms:modified xsi:type="dcterms:W3CDTF">2016-01-20T19:18:16Z</dcterms:modified>
</cp:coreProperties>
</file>