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5" r:id="rId8"/>
    <p:sldId id="280" r:id="rId9"/>
    <p:sldId id="281" r:id="rId10"/>
    <p:sldId id="283" r:id="rId11"/>
    <p:sldId id="284" r:id="rId12"/>
    <p:sldId id="286" r:id="rId13"/>
    <p:sldId id="289" r:id="rId14"/>
    <p:sldId id="287" r:id="rId15"/>
    <p:sldId id="288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06"/>
    <p:restoredTop sz="92208"/>
  </p:normalViewPr>
  <p:slideViewPr>
    <p:cSldViewPr snapToGrid="0" snapToObjects="1">
      <p:cViewPr varScale="1">
        <p:scale>
          <a:sx n="62" d="100"/>
          <a:sy n="62" d="100"/>
        </p:scale>
        <p:origin x="208" y="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68A83A-2EC8-DE4F-B324-EA41D6193B9E}" type="datetimeFigureOut">
              <a:rPr lang="en-US" smtClean="0"/>
              <a:t>12/1/16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60870AC-18C5-0C4E-8C59-BCC413706B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11: Elements and Chemical Bonds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1099" y="150666"/>
            <a:ext cx="5641031" cy="432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93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Losing 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0920" y="1600199"/>
            <a:ext cx="8535128" cy="4997825"/>
          </a:xfrm>
        </p:spPr>
        <p:txBody>
          <a:bodyPr>
            <a:noAutofit/>
          </a:bodyPr>
          <a:lstStyle/>
          <a:p>
            <a:r>
              <a:rPr lang="en-US" sz="3000" dirty="0" smtClean="0"/>
              <a:t>Metal atoms, such as sodium, become more stable when they </a:t>
            </a:r>
            <a:r>
              <a:rPr lang="en-US" sz="3000" u="sng" dirty="0" smtClean="0"/>
              <a:t>lose</a:t>
            </a:r>
            <a:r>
              <a:rPr lang="en-US" sz="3000" dirty="0" smtClean="0"/>
              <a:t> valence electrons and form a chemical bond with a nonmetal.</a:t>
            </a:r>
          </a:p>
          <a:p>
            <a:r>
              <a:rPr lang="en-US" sz="3000" dirty="0" smtClean="0"/>
              <a:t>How many electrons would sodium have if it lost an electron?</a:t>
            </a:r>
          </a:p>
          <a:p>
            <a:r>
              <a:rPr lang="en-US" sz="3000" dirty="0" smtClean="0"/>
              <a:t>__________ : the electrons in the ________________________level are now the new valence electrons. </a:t>
            </a:r>
          </a:p>
          <a:p>
            <a:r>
              <a:rPr lang="en-US" sz="3000" dirty="0" smtClean="0"/>
              <a:t>Sodium now has </a:t>
            </a:r>
            <a:r>
              <a:rPr lang="en-US" sz="3000" dirty="0" smtClean="0"/>
              <a:t>____</a:t>
            </a:r>
            <a:r>
              <a:rPr lang="en-US" sz="3000" dirty="0"/>
              <a:t> </a:t>
            </a:r>
            <a:r>
              <a:rPr lang="en-US" sz="3000" dirty="0" smtClean="0"/>
              <a:t>in its outer shell and </a:t>
            </a:r>
            <a:r>
              <a:rPr lang="en-US" sz="3000" dirty="0" smtClean="0"/>
              <a:t>is chemically _________like neon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2788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Gaining </a:t>
            </a:r>
            <a:r>
              <a:rPr lang="en-US" smtClean="0"/>
              <a:t>Valence Electrons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12356" y="1600200"/>
            <a:ext cx="8353692" cy="4932014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Nonmetal atoms </a:t>
            </a:r>
            <a:r>
              <a:rPr lang="en-US" sz="3200" dirty="0" smtClean="0"/>
              <a:t>tends to _______ </a:t>
            </a:r>
            <a:r>
              <a:rPr lang="en-US" sz="3200" dirty="0" smtClean="0"/>
              <a:t>valence electrons from metal atoms</a:t>
            </a:r>
            <a:r>
              <a:rPr lang="en-US" sz="3200" dirty="0" smtClean="0"/>
              <a:t>.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Atoms with __________ VE gain (nonmetals) to become stable.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Atoms with _________ VE lose (metals). They are left with a filled energy level. </a:t>
            </a:r>
          </a:p>
        </p:txBody>
      </p:sp>
    </p:spTree>
    <p:extLst>
      <p:ext uri="{BB962C8B-B14F-4D97-AF65-F5344CB8AC3E}">
        <p14:creationId xmlns:p14="http://schemas.microsoft.com/office/powerpoint/2010/main" val="3410564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Bonds- Electron Transferring</a:t>
            </a:r>
            <a:endParaRPr lang="en-US" dirty="0"/>
          </a:p>
        </p:txBody>
      </p:sp>
      <p:pic>
        <p:nvPicPr>
          <p:cNvPr id="4" name="Content Placeholder 3" descr="Ionic.gif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8984" b="-68984"/>
          <a:stretch>
            <a:fillRect/>
          </a:stretch>
        </p:blipFill>
        <p:spPr>
          <a:xfrm>
            <a:off x="437376" y="1589088"/>
            <a:ext cx="3886200" cy="4572000"/>
          </a:xfrm>
        </p:spPr>
      </p:pic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844901" y="1589566"/>
            <a:ext cx="4132258" cy="5104315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NaCl</a:t>
            </a:r>
            <a:r>
              <a:rPr lang="en-US" dirty="0" smtClean="0"/>
              <a:t>, a ________atom loses valence electron and is transferred to the ________________atom.</a:t>
            </a:r>
          </a:p>
          <a:p>
            <a:r>
              <a:rPr lang="en-US" dirty="0" smtClean="0"/>
              <a:t>Sodium atom is +.</a:t>
            </a:r>
          </a:p>
          <a:p>
            <a:r>
              <a:rPr lang="en-US" dirty="0" smtClean="0"/>
              <a:t>Chlorine atom is -.</a:t>
            </a:r>
          </a:p>
          <a:p>
            <a:r>
              <a:rPr lang="en-US" dirty="0" smtClean="0"/>
              <a:t>These ions attract each other and form a stable ionic compound.</a:t>
            </a:r>
          </a:p>
          <a:p>
            <a:r>
              <a:rPr lang="en-US" dirty="0" smtClean="0"/>
              <a:t>The attraction is called an ___________________.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60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Polyatomic Ions	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Ions made of more than 1 atom. They act as a single atom. Ex:  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r>
              <a:rPr lang="en-US" baseline="30000" dirty="0"/>
              <a:t>2-  </a:t>
            </a:r>
            <a:r>
              <a:rPr lang="en-US" dirty="0" smtClean="0"/>
              <a:t>___________</a:t>
            </a:r>
          </a:p>
          <a:p>
            <a:endParaRPr lang="en-US" dirty="0"/>
          </a:p>
          <a:p>
            <a:r>
              <a:rPr lang="en-US" dirty="0" smtClean="0"/>
              <a:t>NAMING IONIC COMPOUNDS</a:t>
            </a:r>
          </a:p>
          <a:p>
            <a:pPr lvl="1"/>
            <a:r>
              <a:rPr lang="en-US" dirty="0" smtClean="0"/>
              <a:t>Positive ion (_______ ) comes first followed by the negative ion (__________).</a:t>
            </a:r>
          </a:p>
          <a:p>
            <a:pPr lvl="1"/>
            <a:r>
              <a:rPr lang="en-US" dirty="0" smtClean="0"/>
              <a:t>If the negative ion is an element- </a:t>
            </a:r>
            <a:r>
              <a:rPr lang="en-US" i="1" dirty="0" smtClean="0"/>
              <a:t>______ending</a:t>
            </a:r>
          </a:p>
          <a:p>
            <a:pPr lvl="2"/>
            <a:r>
              <a:rPr lang="en-US" dirty="0" err="1" smtClean="0"/>
              <a:t>MgO</a:t>
            </a:r>
            <a:r>
              <a:rPr lang="en-US" dirty="0" smtClean="0"/>
              <a:t>: _______________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224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Compound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60224" cy="4495800"/>
          </a:xfrm>
        </p:spPr>
        <p:txBody>
          <a:bodyPr/>
          <a:lstStyle/>
          <a:p>
            <a:r>
              <a:rPr lang="en-US" sz="2800" dirty="0" smtClean="0"/>
              <a:t>Ionic compounds characteristics:</a:t>
            </a:r>
          </a:p>
          <a:p>
            <a:pPr lvl="1"/>
            <a:r>
              <a:rPr lang="en-US" sz="2800" dirty="0" smtClean="0"/>
              <a:t>usually _______and _________at room temperature	</a:t>
            </a:r>
          </a:p>
          <a:p>
            <a:pPr lvl="1"/>
            <a:r>
              <a:rPr lang="en-US" sz="2800" dirty="0" smtClean="0"/>
              <a:t>High melting and boiling points</a:t>
            </a:r>
          </a:p>
          <a:p>
            <a:pPr lvl="1"/>
            <a:r>
              <a:rPr lang="en-US" sz="2800" dirty="0" smtClean="0"/>
              <a:t>Many dissolve in water</a:t>
            </a:r>
          </a:p>
          <a:p>
            <a:pPr lvl="2"/>
            <a:r>
              <a:rPr lang="en-US" sz="2800" dirty="0" smtClean="0"/>
              <a:t>Therefore, water that contains a dissolved ionic compound is a good _____________of electricity.</a:t>
            </a:r>
          </a:p>
          <a:p>
            <a:pPr lvl="2"/>
            <a:r>
              <a:rPr lang="en-US" sz="2800" dirty="0" smtClean="0"/>
              <a:t>An electrical charge can pass _____________________________.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59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Compare!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4190910"/>
          </a:xfrm>
        </p:spPr>
        <p:txBody>
          <a:bodyPr>
            <a:normAutofit/>
          </a:bodyPr>
          <a:lstStyle/>
          <a:p>
            <a:r>
              <a:rPr lang="en-US" dirty="0" smtClean="0"/>
              <a:t>__________electrons</a:t>
            </a:r>
          </a:p>
          <a:p>
            <a:r>
              <a:rPr lang="en-US" dirty="0"/>
              <a:t>B</a:t>
            </a:r>
            <a:r>
              <a:rPr lang="en-US" dirty="0" smtClean="0"/>
              <a:t>etween two or more _______________</a:t>
            </a:r>
          </a:p>
          <a:p>
            <a:r>
              <a:rPr lang="en-US" dirty="0" smtClean="0"/>
              <a:t>Form molecules</a:t>
            </a:r>
          </a:p>
          <a:p>
            <a:r>
              <a:rPr lang="en-US" dirty="0" smtClean="0"/>
              <a:t>Create covalent compounds (water) full of molecules</a:t>
            </a:r>
          </a:p>
          <a:p>
            <a:r>
              <a:rPr lang="en-US" dirty="0" smtClean="0"/>
              <a:t>Covalent bonds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419091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___________________electrons</a:t>
            </a:r>
          </a:p>
          <a:p>
            <a:r>
              <a:rPr lang="en-US" dirty="0" smtClean="0"/>
              <a:t>Between a nonmetal and _____________</a:t>
            </a:r>
          </a:p>
          <a:p>
            <a:r>
              <a:rPr lang="en-US" dirty="0" smtClean="0"/>
              <a:t>Form ions not molecules</a:t>
            </a:r>
          </a:p>
          <a:p>
            <a:r>
              <a:rPr lang="en-US" dirty="0" smtClean="0"/>
              <a:t>Create ionic compounds full of oppositely  charged ions held together by ionic bonds.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Covalent Compounds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Ionic Compounds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15638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 words: covalent bonds, molecule, polar molecule, chemical formula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2: Compounds, Chemical Formulas, and Covalent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00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Bonds- Electron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Atoms can become stable by sharing electrons.</a:t>
            </a:r>
          </a:p>
          <a:p>
            <a:r>
              <a:rPr lang="en-US" sz="3200" dirty="0" smtClean="0"/>
              <a:t>______________ bond together by the sharing.</a:t>
            </a:r>
          </a:p>
          <a:p>
            <a:r>
              <a:rPr lang="en-US" sz="3200" dirty="0" smtClean="0"/>
              <a:t>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___________________ </a:t>
            </a:r>
            <a:r>
              <a:rPr lang="en-US" sz="3200" dirty="0" smtClean="0"/>
              <a:t>is a chemical bond formed when two atoms share one or more pairs of valence electrons.</a:t>
            </a:r>
          </a:p>
          <a:p>
            <a:r>
              <a:rPr lang="en-US" sz="3200" dirty="0" smtClean="0"/>
              <a:t>The atoms then form a stable covalent compound.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7492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Hydrogen and Oxygen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Hydrogen and oxygen</a:t>
            </a:r>
          </a:p>
          <a:p>
            <a:pPr lvl="1"/>
            <a:r>
              <a:rPr lang="en-US" dirty="0" smtClean="0"/>
              <a:t>Hydrogen has one valence electron</a:t>
            </a:r>
          </a:p>
          <a:p>
            <a:pPr lvl="1"/>
            <a:r>
              <a:rPr lang="en-US" dirty="0" smtClean="0"/>
              <a:t>Oxygen has six valence electron</a:t>
            </a:r>
          </a:p>
          <a:p>
            <a:r>
              <a:rPr lang="en-US" dirty="0" smtClean="0"/>
              <a:t>Atoms are stable with ____: </a:t>
            </a:r>
            <a:r>
              <a:rPr lang="en-US" dirty="0" smtClean="0"/>
              <a:t>this is considered a noble </a:t>
            </a:r>
            <a:r>
              <a:rPr lang="en-US" dirty="0" smtClean="0"/>
              <a:t>gas </a:t>
            </a:r>
            <a:r>
              <a:rPr lang="en-US" dirty="0" smtClean="0"/>
              <a:t>arrangement. This is also calle</a:t>
            </a:r>
            <a:r>
              <a:rPr lang="en-US" dirty="0" smtClean="0"/>
              <a:t>d the _________________</a:t>
            </a:r>
            <a:endParaRPr lang="en-US" dirty="0" smtClean="0"/>
          </a:p>
          <a:p>
            <a:r>
              <a:rPr lang="en-US" dirty="0" smtClean="0"/>
              <a:t>To become stable, oxygen atom forms ______ bonds and hydrogen atom forms ______ bond (only two valence electrons)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415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5161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 oxygen atom and each hydrogen atom </a:t>
            </a:r>
            <a:r>
              <a:rPr lang="en-US" sz="3200" dirty="0" smtClean="0"/>
              <a:t>________ the </a:t>
            </a:r>
            <a:r>
              <a:rPr lang="en-US" sz="3200" dirty="0" smtClean="0"/>
              <a:t>electrons, and form two </a:t>
            </a:r>
            <a:r>
              <a:rPr lang="en-US" sz="3200" dirty="0" smtClean="0"/>
              <a:t>___________bonds </a:t>
            </a:r>
            <a:r>
              <a:rPr lang="en-US" sz="3200" dirty="0" smtClean="0"/>
              <a:t>to become stable covalent compound.</a:t>
            </a:r>
          </a:p>
          <a:p>
            <a:pPr lvl="1"/>
            <a:r>
              <a:rPr lang="en-US" dirty="0" smtClean="0"/>
              <a:t>Each bond contains </a:t>
            </a:r>
            <a:r>
              <a:rPr lang="en-US" dirty="0" smtClean="0"/>
              <a:t>______________ : </a:t>
            </a:r>
            <a:r>
              <a:rPr lang="en-US" dirty="0" smtClean="0"/>
              <a:t>one from the H atom and one from the O atom</a:t>
            </a:r>
          </a:p>
          <a:p>
            <a:pPr lvl="1"/>
            <a:r>
              <a:rPr lang="en-US" dirty="0" smtClean="0"/>
              <a:t>The valence electrons count for </a:t>
            </a:r>
            <a:r>
              <a:rPr lang="en-US" dirty="0" smtClean="0"/>
              <a:t>_______________ in </a:t>
            </a:r>
            <a:r>
              <a:rPr lang="en-US" dirty="0" smtClean="0"/>
              <a:t>the bond.</a:t>
            </a:r>
          </a:p>
          <a:p>
            <a:pPr lvl="1"/>
            <a:r>
              <a:rPr lang="en-US" dirty="0" smtClean="0"/>
              <a:t>Hydrogen has </a:t>
            </a:r>
            <a:r>
              <a:rPr lang="en-US" dirty="0" smtClean="0"/>
              <a:t>______and </a:t>
            </a:r>
            <a:r>
              <a:rPr lang="en-US" dirty="0" smtClean="0"/>
              <a:t>oxygen has </a:t>
            </a:r>
            <a:r>
              <a:rPr lang="en-US" dirty="0" smtClean="0"/>
              <a:t>_________since </a:t>
            </a:r>
            <a:r>
              <a:rPr lang="en-US" dirty="0" smtClean="0"/>
              <a:t>it </a:t>
            </a:r>
            <a:r>
              <a:rPr lang="en-US" dirty="0" smtClean="0"/>
              <a:t>bonds </a:t>
            </a:r>
            <a:r>
              <a:rPr lang="en-US" dirty="0" smtClean="0"/>
              <a:t>with two hydrogen atoms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6348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Vocab words: chemical bond, valence electron, electron dot diagram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1:Electrons &amp; Energy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7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and Triple Covalent Bonds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_________covalent- </a:t>
            </a:r>
            <a:r>
              <a:rPr lang="en-US" sz="3200" dirty="0" smtClean="0"/>
              <a:t>2 atoms share _____ pair of valence electrons</a:t>
            </a:r>
            <a:r>
              <a:rPr lang="en-US" sz="3200" dirty="0" smtClean="0"/>
              <a:t>.</a:t>
            </a:r>
          </a:p>
          <a:p>
            <a:pPr lvl="1"/>
            <a:r>
              <a:rPr lang="en-US" dirty="0" smtClean="0"/>
              <a:t>Carbon dioxide</a:t>
            </a:r>
            <a:endParaRPr lang="en-US" dirty="0" smtClean="0"/>
          </a:p>
          <a:p>
            <a:r>
              <a:rPr lang="en-US" sz="3200" dirty="0" smtClean="0"/>
              <a:t>________covalent- </a:t>
            </a:r>
            <a:r>
              <a:rPr lang="en-US" sz="3200" dirty="0" smtClean="0"/>
              <a:t>2 atoms share _____pairs of valence electrons.</a:t>
            </a:r>
          </a:p>
          <a:p>
            <a:r>
              <a:rPr lang="en-US" sz="3200" dirty="0" smtClean="0"/>
              <a:t>_________covalent- </a:t>
            </a:r>
            <a:r>
              <a:rPr lang="en-US" sz="3200" dirty="0" smtClean="0"/>
              <a:t>2 atoms share ______pairs of valence electrons</a:t>
            </a:r>
            <a:r>
              <a:rPr lang="en-US" sz="3200" dirty="0" smtClean="0"/>
              <a:t>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788079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type of covalent bond.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1757503"/>
          </a:xfrm>
        </p:spPr>
        <p:txBody>
          <a:bodyPr/>
          <a:lstStyle/>
          <a:p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N</a:t>
            </a:r>
            <a:r>
              <a:rPr lang="en-US" baseline="-25000" dirty="0" smtClean="0"/>
              <a:t>2</a:t>
            </a:r>
            <a:endParaRPr lang="en-US" dirty="0"/>
          </a:p>
        </p:txBody>
      </p:sp>
      <p:pic>
        <p:nvPicPr>
          <p:cNvPr id="6" name="Picture 5" descr="three-types-of-covalent-bond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430" y="3357703"/>
            <a:ext cx="7117513" cy="294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18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 and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________________ </a:t>
            </a:r>
            <a:r>
              <a:rPr lang="en-US" sz="3200" dirty="0" smtClean="0"/>
              <a:t>is a group of atoms held together by covalent bonding that acts as an independent unit.</a:t>
            </a:r>
          </a:p>
          <a:p>
            <a:pPr lvl="1"/>
            <a:r>
              <a:rPr lang="en-US" dirty="0" smtClean="0"/>
              <a:t>Table sugar (C</a:t>
            </a:r>
            <a:r>
              <a:rPr lang="en-US" baseline="-25000" dirty="0" smtClean="0"/>
              <a:t>12</a:t>
            </a:r>
            <a:r>
              <a:rPr lang="en-US" dirty="0" smtClean="0"/>
              <a:t>H</a:t>
            </a:r>
            <a:r>
              <a:rPr lang="en-US" baseline="-25000" dirty="0" smtClean="0"/>
              <a:t>22</a:t>
            </a:r>
            <a:r>
              <a:rPr lang="en-US" dirty="0" smtClean="0"/>
              <a:t>O</a:t>
            </a:r>
            <a:r>
              <a:rPr lang="en-US" baseline="-25000" dirty="0" smtClean="0"/>
              <a:t>11</a:t>
            </a:r>
            <a:r>
              <a:rPr lang="en-US" dirty="0" smtClean="0"/>
              <a:t>) is a covalent compound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Weaker bonds than Ionic</a:t>
            </a:r>
          </a:p>
          <a:p>
            <a:pPr lvl="1"/>
            <a:r>
              <a:rPr lang="en-US" dirty="0" smtClean="0"/>
              <a:t>Low melting and boilin</a:t>
            </a:r>
            <a:r>
              <a:rPr lang="en-US" dirty="0" smtClean="0"/>
              <a:t>g points</a:t>
            </a:r>
          </a:p>
          <a:p>
            <a:pPr lvl="1"/>
            <a:r>
              <a:rPr lang="en-US" dirty="0" smtClean="0"/>
              <a:t>Poor conductors of electricity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851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and Other Polar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31954" y="1428010"/>
            <a:ext cx="8840918" cy="542999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 covalent bond, one atom can attract the shared electrons more _________ than the other atom can.</a:t>
            </a:r>
          </a:p>
          <a:p>
            <a:pPr lvl="1"/>
            <a:r>
              <a:rPr lang="en-US" sz="3200" dirty="0" smtClean="0"/>
              <a:t>In a water molecule, the ___________atom attracts the shared electrons more strongly than the hydrogen atom does.</a:t>
            </a:r>
          </a:p>
          <a:p>
            <a:pPr lvl="1"/>
            <a:r>
              <a:rPr lang="en-US" sz="3200" dirty="0" smtClean="0"/>
              <a:t>Shared electrons are pulled __________ to the oxygen atom</a:t>
            </a:r>
          </a:p>
          <a:p>
            <a:pPr lvl="1"/>
            <a:r>
              <a:rPr lang="en-US" sz="3200" dirty="0" smtClean="0"/>
              <a:t>Oxygen atom has a partial ________charge</a:t>
            </a:r>
          </a:p>
          <a:p>
            <a:pPr lvl="1"/>
            <a:r>
              <a:rPr lang="en-US" sz="3200" dirty="0" smtClean="0"/>
              <a:t>Hydrogen atom has a partial _______charge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5670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larCovalentBond.jpg"/>
          <p:cNvPicPr>
            <a:picLocks noGrp="1" noChangeAspect="1"/>
          </p:cNvPicPr>
          <p:nvPr>
            <p:ph sz="quarter"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26" r="-2653"/>
          <a:stretch/>
        </p:blipFill>
        <p:spPr>
          <a:xfrm>
            <a:off x="164943" y="63338"/>
            <a:ext cx="8741953" cy="6712400"/>
          </a:xfrm>
        </p:spPr>
      </p:pic>
    </p:spTree>
    <p:extLst>
      <p:ext uri="{BB962C8B-B14F-4D97-AF65-F5344CB8AC3E}">
        <p14:creationId xmlns:p14="http://schemas.microsoft.com/office/powerpoint/2010/main" val="110133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molecule that has a partial positive end and a partial negative end because of unequal sharing of electrons is 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____________________________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Soap </a:t>
            </a:r>
            <a:r>
              <a:rPr lang="en-US" sz="3200" dirty="0" smtClean="0"/>
              <a:t>is _______ on one end and _______on the other. Soap attracts the polar end of ______and the nonpolar end of ___________.</a:t>
            </a:r>
            <a:endParaRPr lang="en-US" sz="3200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84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Nonpolar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0402" y="1600199"/>
            <a:ext cx="8485646" cy="50309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is a nonpolar molecule</a:t>
            </a:r>
          </a:p>
          <a:p>
            <a:r>
              <a:rPr lang="en-US" sz="3200" dirty="0" smtClean="0"/>
              <a:t>Two hydrogen atoms are ______________, their attraction for the shared electrons is __________</a:t>
            </a:r>
          </a:p>
          <a:p>
            <a:r>
              <a:rPr lang="en-US" sz="3200" dirty="0" smtClean="0"/>
              <a:t>A nonpolar compound _____________________ in a polar compound, but will in other nonpolar compounds. </a:t>
            </a:r>
          </a:p>
          <a:p>
            <a:r>
              <a:rPr lang="en-US" sz="3200" dirty="0" smtClean="0"/>
              <a:t>_________(nonpolar) will not dissolve in water (polar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2524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Chemical </a:t>
            </a:r>
            <a:r>
              <a:rPr lang="en-US" dirty="0" smtClean="0"/>
              <a:t>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860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chemical formula </a:t>
            </a:r>
            <a:r>
              <a:rPr lang="en-US" sz="3200" dirty="0" smtClean="0"/>
              <a:t>is a group of chemical symbols and numbers that represent the elements and the number of atoms of each element that make up a compound.</a:t>
            </a:r>
          </a:p>
          <a:p>
            <a:pPr lvl="1"/>
            <a:r>
              <a:rPr lang="en-US" sz="2800" dirty="0" smtClean="0"/>
              <a:t>Lists the elements in a compound</a:t>
            </a:r>
          </a:p>
          <a:p>
            <a:pPr lvl="1"/>
            <a:r>
              <a:rPr lang="en-US" sz="2800" dirty="0" smtClean="0"/>
              <a:t>A subscript shows the number of atoms of each </a:t>
            </a:r>
            <a:r>
              <a:rPr lang="en-US" sz="2800" dirty="0" smtClean="0"/>
              <a:t>element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26512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Chemical Bonds?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Pure elements are rare. Atoms of different elements chemically combine and form compounds.</a:t>
            </a:r>
          </a:p>
          <a:p>
            <a:r>
              <a:rPr lang="en-US" sz="3200" dirty="0" smtClean="0"/>
              <a:t>____________________ make up most of the matter around you.</a:t>
            </a:r>
          </a:p>
          <a:p>
            <a:r>
              <a:rPr lang="en-US" sz="3200" dirty="0" smtClean="0"/>
              <a:t>Chemical bonds hold them together.</a:t>
            </a:r>
          </a:p>
          <a:p>
            <a:r>
              <a:rPr lang="en-US" sz="3200" dirty="0" smtClean="0"/>
              <a:t>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_____________________ </a:t>
            </a:r>
            <a:r>
              <a:rPr lang="en-US" sz="3200" dirty="0" smtClean="0"/>
              <a:t>is a force that holds two or more atoms together.</a:t>
            </a:r>
          </a:p>
        </p:txBody>
      </p:sp>
    </p:spTree>
    <p:extLst>
      <p:ext uri="{BB962C8B-B14F-4D97-AF65-F5344CB8AC3E}">
        <p14:creationId xmlns:p14="http://schemas.microsoft.com/office/powerpoint/2010/main" val="3170532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64539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areas around which the electrons move around the nucleus are called ______________________.</a:t>
            </a:r>
          </a:p>
          <a:p>
            <a:r>
              <a:rPr lang="en-US" dirty="0" smtClean="0"/>
              <a:t>If an electron has the least amount of energy, where are they located?</a:t>
            </a:r>
          </a:p>
          <a:p>
            <a:pPr lvl="1"/>
            <a:r>
              <a:rPr lang="en-US" dirty="0" smtClean="0"/>
              <a:t>____________ to the nucleus or the lowest energy level</a:t>
            </a:r>
          </a:p>
          <a:p>
            <a:r>
              <a:rPr lang="en-US" dirty="0" smtClean="0"/>
              <a:t>If an electron has the greatest amount of energy, where are they located?</a:t>
            </a:r>
          </a:p>
          <a:p>
            <a:pPr lvl="1"/>
            <a:r>
              <a:rPr lang="en-US" dirty="0" smtClean="0"/>
              <a:t>_____________ away or the highest energy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11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Electrons and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11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electrons closest to the nucleus of the same atom have a _______________to that nucleus.</a:t>
            </a:r>
          </a:p>
          <a:p>
            <a:r>
              <a:rPr lang="en-US" sz="3200" dirty="0" smtClean="0"/>
              <a:t>The electrons farther away nucleus are ________ attracted to it. These outermost electrons can easily be attracted to the nucleus of other atoms.</a:t>
            </a:r>
          </a:p>
          <a:p>
            <a:r>
              <a:rPr lang="en-US" sz="3200" dirty="0" smtClean="0"/>
              <a:t>This attraction between the ____________ of an atom and the _____________ of another is what causes a chemical bond.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009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29627"/>
            <a:ext cx="8153400" cy="990600"/>
          </a:xfrm>
        </p:spPr>
        <p:txBody>
          <a:bodyPr/>
          <a:lstStyle/>
          <a:p>
            <a:r>
              <a:rPr lang="en-US" dirty="0" smtClean="0"/>
              <a:t>Valence Electrons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075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__________________ </a:t>
            </a:r>
            <a:r>
              <a:rPr lang="en-US" sz="3200" dirty="0" smtClean="0"/>
              <a:t>is an outermost electron of an atom that participates in chemical bonding.</a:t>
            </a:r>
          </a:p>
          <a:p>
            <a:pPr lvl="1"/>
            <a:r>
              <a:rPr lang="en-US" sz="2800" dirty="0" smtClean="0"/>
              <a:t>These electrons are the ______ electrons involved in chemical bonding.</a:t>
            </a:r>
          </a:p>
          <a:p>
            <a:r>
              <a:rPr lang="en-US" sz="3200" dirty="0" smtClean="0"/>
              <a:t>Lewis </a:t>
            </a:r>
            <a:r>
              <a:rPr lang="en-US" sz="3200" dirty="0"/>
              <a:t>dot diagram can help you predict how an atom will bond with other atoms.</a:t>
            </a:r>
          </a:p>
          <a:p>
            <a:r>
              <a:rPr lang="en-US" sz="3200" dirty="0"/>
              <a:t>The _____________________ is often the number of bonds an atom can form.</a:t>
            </a:r>
          </a:p>
          <a:p>
            <a:pPr lvl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2315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and Unstable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07587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Atoms </a:t>
            </a:r>
            <a:r>
              <a:rPr lang="en-US" sz="3200" dirty="0" smtClean="0"/>
              <a:t>with one to seven valence electrons are chemically _____________.</a:t>
            </a:r>
          </a:p>
          <a:p>
            <a:pPr lvl="1"/>
            <a:r>
              <a:rPr lang="en-US" sz="3200" dirty="0" smtClean="0"/>
              <a:t>Atoms with unpaired dots are __________.</a:t>
            </a:r>
          </a:p>
          <a:p>
            <a:pPr lvl="1"/>
            <a:r>
              <a:rPr lang="en-US" sz="3200" dirty="0" smtClean="0"/>
              <a:t>They form bonds with other atoms.</a:t>
            </a:r>
          </a:p>
          <a:p>
            <a:pPr lvl="1"/>
            <a:r>
              <a:rPr lang="en-US" sz="3200" dirty="0" smtClean="0"/>
              <a:t>They become more stable by forming bonds.</a:t>
            </a:r>
          </a:p>
          <a:p>
            <a:pPr lvl="1"/>
            <a:r>
              <a:rPr lang="en-US" sz="3200" dirty="0" smtClean="0"/>
              <a:t>When an atom forms a bond, it gains, loses, or shares _________________ with other atoms.</a:t>
            </a:r>
          </a:p>
        </p:txBody>
      </p:sp>
    </p:spTree>
    <p:extLst>
      <p:ext uri="{BB962C8B-B14F-4D97-AF65-F5344CB8AC3E}">
        <p14:creationId xmlns:p14="http://schemas.microsoft.com/office/powerpoint/2010/main" val="124176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Vocab words:  ion, ionic bond, metallic bond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3: Ionic and Metallic Bonds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910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an _____________and _________bond, they do not share electrons.</a:t>
            </a:r>
          </a:p>
          <a:p>
            <a:pPr lvl="1"/>
            <a:r>
              <a:rPr lang="en-US" dirty="0" smtClean="0"/>
              <a:t>Instead one or more valence electrons ____________ from the metal atom to the nonmetal atom.</a:t>
            </a:r>
          </a:p>
          <a:p>
            <a:pPr lvl="1"/>
            <a:r>
              <a:rPr lang="en-US" dirty="0" smtClean="0"/>
              <a:t>The atoms then bond and form a chemically stable compound.</a:t>
            </a:r>
          </a:p>
          <a:p>
            <a:r>
              <a:rPr lang="en-US" dirty="0" smtClean="0"/>
              <a:t>When an atom loses or gains a valence electron, it becomes an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__________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An ion is an atom that is no ______________________ _________________ because it has lost or gained valence electrons.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085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453</TotalTime>
  <Words>1143</Words>
  <Application>Microsoft Macintosh PowerPoint</Application>
  <PresentationFormat>On-screen Show (4:3)</PresentationFormat>
  <Paragraphs>132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Tw Cen MT</vt:lpstr>
      <vt:lpstr>Wingdings</vt:lpstr>
      <vt:lpstr>Wingdings 2</vt:lpstr>
      <vt:lpstr>Median</vt:lpstr>
      <vt:lpstr>Chapter 11: Elements and Chemical Bonds</vt:lpstr>
      <vt:lpstr>Lesson 1:Electrons &amp; Energy Levels</vt:lpstr>
      <vt:lpstr>What are Chemical Bonds?</vt:lpstr>
      <vt:lpstr>Electrons and Energy</vt:lpstr>
      <vt:lpstr>Electrons and Bonding</vt:lpstr>
      <vt:lpstr>Valence Electrons</vt:lpstr>
      <vt:lpstr>Stable and Unstable Atoms</vt:lpstr>
      <vt:lpstr>Lesson 3: Ionic and Metallic Bonds</vt:lpstr>
      <vt:lpstr>Understanding Ions</vt:lpstr>
      <vt:lpstr>Losing Valence Electrons</vt:lpstr>
      <vt:lpstr>Gaining Valence Electrons</vt:lpstr>
      <vt:lpstr>Ionic Bonds- Electron Transferring</vt:lpstr>
      <vt:lpstr>Polyatomic Ions  </vt:lpstr>
      <vt:lpstr>Ionic Compound</vt:lpstr>
      <vt:lpstr>Let’s Compare!</vt:lpstr>
      <vt:lpstr>Lesson 2: Compounds, Chemical Formulas, and Covalent Bonds</vt:lpstr>
      <vt:lpstr>Covalent Bonds- Electron Sharing</vt:lpstr>
      <vt:lpstr>Hydrogen and Oxygen</vt:lpstr>
      <vt:lpstr>Stable</vt:lpstr>
      <vt:lpstr>Double and Triple Covalent Bonds</vt:lpstr>
      <vt:lpstr>Find the type of covalent bond.</vt:lpstr>
      <vt:lpstr>Molecules and Properties</vt:lpstr>
      <vt:lpstr>Water and Other Polar Molecules</vt:lpstr>
      <vt:lpstr>PowerPoint Presentation</vt:lpstr>
      <vt:lpstr>Continued…</vt:lpstr>
      <vt:lpstr>Nonpolar Molecules</vt:lpstr>
      <vt:lpstr>Chemical Formulas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11: Elements and Chemical Bonds</dc:title>
  <dc:creator>Victoria Pisciotta</dc:creator>
  <cp:lastModifiedBy>victoriapisciotta2@gmail.com</cp:lastModifiedBy>
  <cp:revision>18</cp:revision>
  <dcterms:created xsi:type="dcterms:W3CDTF">2015-05-18T13:45:59Z</dcterms:created>
  <dcterms:modified xsi:type="dcterms:W3CDTF">2016-12-01T17:40:20Z</dcterms:modified>
</cp:coreProperties>
</file>