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C45426-9A26-9646-80B7-AB43305376F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073A0D-BAE9-424C-83C8-1908F08E7D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hyperlink" Target="https://www.ted.com/talks/just_how_small_is_an_ato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1826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592">
            <a:off x="4512521" y="3580556"/>
            <a:ext cx="3654017" cy="2466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7: Foundations of Chemistry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29073" y="2758455"/>
            <a:ext cx="2932025" cy="313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Lessons 7.1, 7.2, &amp; 8.1</a:t>
            </a:r>
            <a:endParaRPr lang="en-US" dirty="0"/>
          </a:p>
        </p:txBody>
      </p:sp>
      <p:pic>
        <p:nvPicPr>
          <p:cNvPr id="5" name="Picture 4" descr="AA0231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637">
            <a:off x="764353" y="3554738"/>
            <a:ext cx="2449880" cy="26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7972426" cy="452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compound is a type of substance containing atoms of two or more different elements </a:t>
            </a:r>
            <a:r>
              <a:rPr lang="en-US" sz="3200" u="sng" dirty="0" smtClean="0"/>
              <a:t>chemically bonded </a:t>
            </a:r>
            <a:r>
              <a:rPr lang="en-US" sz="3200" dirty="0" smtClean="0"/>
              <a:t>together.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Carbon dioxide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Carbon, oxygen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Are always combined in the same 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7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86868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 combination of symbols and numbers that represents a compound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C.F. show the different atoms that make up a compound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Also explain how the atoms combine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: 2 Oxygen atoms with 1 Carbon atom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2 is a subscript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No subscript- 1 atom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95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itchFamily="2" charset="2"/>
              <a:buChar char="v"/>
            </a:pPr>
            <a:r>
              <a:rPr lang="en-US" sz="3200" dirty="0">
                <a:sym typeface="Wingdings"/>
              </a:rPr>
              <a:t>Compound has different properties from the individual elements that make it up. </a:t>
            </a:r>
            <a:endParaRPr lang="en-US" sz="3200" dirty="0" smtClean="0"/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Carbon is a black solid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Oxygen is a gas that enables fuels to burn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Combine them </a:t>
            </a:r>
            <a:r>
              <a:rPr lang="en-US" sz="3200" dirty="0" smtClean="0">
                <a:sym typeface="Wingdings"/>
              </a:rPr>
              <a:t> gas used to extinguish fires.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>
                <a:sym typeface="Wingdings"/>
              </a:rPr>
              <a:t>Compounds are substances that have their own properties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8229600" cy="99060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70000"/>
            <a:ext cx="87376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mixture is matter that can vary in composition.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Combinations of two or more substances that are physically blended together.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Amounts can vary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Ex: sand and water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Do not combine chemically; Can be separated physically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They differ depending on how well they are mixed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8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238760"/>
            <a:ext cx="7716837" cy="1005840"/>
          </a:xfrm>
        </p:spPr>
        <p:txBody>
          <a:bodyPr/>
          <a:lstStyle/>
          <a:p>
            <a:r>
              <a:rPr lang="en-US" dirty="0" smtClean="0"/>
              <a:t>Heterogeneous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244600"/>
            <a:ext cx="8148638" cy="515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Sand is not evenly mixed throughout the water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 heterogeneous mixture is a type of mixture in which the individual substances are not evenly mixed.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Therefore, two samples of the same mixture can have different amounts of the substances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One bucket might have more sand than the other.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15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Homogeneous mixture is a type of mixture in which the individual substances are evenly mixed.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The particles of individual substances are so small and well-mixed that they are not visible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Also known as a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72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 substance present in the largest amount is called the solvent.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All other substances are called solutes.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The solutes dissolve in the solvent.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Dissolve means to form a solution by mixing evenly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0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524000"/>
            <a:ext cx="8150226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Two samples from a solution will have the same amounts of each substance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Two glasses of apple juice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Each will have the same substances in same amounts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However, the amounts of the substances from one container to another might vary</a:t>
            </a:r>
          </a:p>
        </p:txBody>
      </p:sp>
    </p:spTree>
    <p:extLst>
      <p:ext uri="{BB962C8B-B14F-4D97-AF65-F5344CB8AC3E}">
        <p14:creationId xmlns:p14="http://schemas.microsoft.com/office/powerpoint/2010/main" val="37152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 vs.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500" dirty="0" smtClean="0"/>
              <a:t>Water=compound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/>
              <a:t>Pure water is made up the same atoms in the same combination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/>
              <a:t>Combination </a:t>
            </a:r>
            <a:r>
              <a:rPr lang="en-US" sz="3500" dirty="0" err="1" smtClean="0"/>
              <a:t>doesn</a:t>
            </a:r>
            <a:r>
              <a:rPr lang="fr-FR" sz="3500" dirty="0" smtClean="0"/>
              <a:t>’</a:t>
            </a:r>
            <a:r>
              <a:rPr lang="en-US" sz="3500" dirty="0" smtClean="0"/>
              <a:t>t vary. 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 smtClean="0"/>
              <a:t>Therefore, it has chemical formula of H</a:t>
            </a:r>
            <a:r>
              <a:rPr lang="en-US" sz="3500" baseline="-25000" dirty="0" smtClean="0"/>
              <a:t>2</a:t>
            </a:r>
            <a:r>
              <a:rPr lang="en-US" sz="3500" dirty="0" smtClean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000" dirty="0"/>
              <a:t>Salt water = homogeneous mixture</a:t>
            </a:r>
          </a:p>
          <a:p>
            <a:pPr lvl="1">
              <a:buFont typeface="Wingdings" pitchFamily="2" charset="2"/>
              <a:buChar char="v"/>
            </a:pPr>
            <a:r>
              <a:rPr lang="en-US" sz="8000" dirty="0"/>
              <a:t>Solute(</a:t>
            </a:r>
            <a:r>
              <a:rPr lang="en-US" sz="8000" dirty="0" err="1"/>
              <a:t>NaCl</a:t>
            </a:r>
            <a:r>
              <a:rPr lang="en-US" sz="8000" dirty="0"/>
              <a:t>) &amp; Solvent(H</a:t>
            </a:r>
            <a:r>
              <a:rPr lang="en-US" sz="8000" baseline="-25000" dirty="0"/>
              <a:t>2</a:t>
            </a:r>
            <a:r>
              <a:rPr lang="en-US" sz="8000" dirty="0"/>
              <a:t>O) are evenly mixed but not bonded together</a:t>
            </a:r>
          </a:p>
          <a:p>
            <a:pPr lvl="1">
              <a:buFont typeface="Wingdings" pitchFamily="2" charset="2"/>
              <a:buChar char="v"/>
            </a:pPr>
            <a:r>
              <a:rPr lang="en-US" sz="8000" dirty="0"/>
              <a:t>By changing the amounts of substance, the composition </a:t>
            </a:r>
            <a:r>
              <a:rPr lang="en-US" sz="8000" dirty="0" smtClean="0"/>
              <a:t>just varies</a:t>
            </a:r>
            <a:r>
              <a:rPr lang="en-US" sz="8000" dirty="0"/>
              <a:t>. A formula cannot be used.</a:t>
            </a:r>
          </a:p>
          <a:p>
            <a:pPr lvl="1">
              <a:buFont typeface="Wingdings" pitchFamily="2" charset="2"/>
              <a:buChar char="v"/>
            </a:pPr>
            <a:r>
              <a:rPr lang="en-US" sz="8000" dirty="0" smtClean="0"/>
              <a:t>Chart </a:t>
            </a:r>
            <a:r>
              <a:rPr lang="en-US" sz="8000" dirty="0"/>
              <a:t>on page 236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7.1:</a:t>
            </a:r>
            <a:br>
              <a:rPr lang="en-US" dirty="0" smtClean="0"/>
            </a:br>
            <a:r>
              <a:rPr lang="en-US" dirty="0" smtClean="0"/>
              <a:t>Classifying Matter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 words: matter, atom, substance, element, compound, mixture, heterogeneous mixture, homogeneous mixture, dissolve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7.2: Physical Properties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 words: physical property, mass, density, solubility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physical property is a characteristic of matter that you can observe or measure without changing the identity of the matter.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States of matter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400"/>
            <a:ext cx="7716837" cy="1151646"/>
          </a:xfrm>
        </p:spPr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49060"/>
            <a:ext cx="8559800" cy="52803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Solids, liquids, and gases</a:t>
            </a:r>
          </a:p>
          <a:p>
            <a:pPr lvl="1"/>
            <a:r>
              <a:rPr lang="en-US" sz="3200" dirty="0" smtClean="0"/>
              <a:t>Substances and mixtures can be any of these three</a:t>
            </a:r>
          </a:p>
          <a:p>
            <a:pPr lvl="1"/>
            <a:r>
              <a:rPr lang="en-US" sz="3200" dirty="0" smtClean="0"/>
              <a:t>Ocean is a liquid</a:t>
            </a:r>
          </a:p>
          <a:p>
            <a:pPr lvl="1"/>
            <a:r>
              <a:rPr lang="en-US" sz="3200" dirty="0" smtClean="0"/>
              <a:t>Water in an iceberg is a solid</a:t>
            </a:r>
          </a:p>
          <a:p>
            <a:pPr lvl="1"/>
            <a:r>
              <a:rPr lang="en-US" sz="3200" dirty="0" smtClean="0"/>
              <a:t>Water vapor in the air above the ocean is a gas</a:t>
            </a:r>
          </a:p>
        </p:txBody>
      </p:sp>
    </p:spTree>
    <p:extLst>
      <p:ext uri="{BB962C8B-B14F-4D97-AF65-F5344CB8AC3E}">
        <p14:creationId xmlns:p14="http://schemas.microsoft.com/office/powerpoint/2010/main" val="27055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Solid, liquid,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Are all made up of particles that attract to one another. It depends on how close they are to one another and how fast they move</a:t>
            </a:r>
          </a:p>
          <a:p>
            <a:r>
              <a:rPr lang="en-US" sz="3200" dirty="0" smtClean="0"/>
              <a:t>Solid: particles are very close together and vibrate back and forth. Solids cannot easily change shape.(definite shape and volume)</a:t>
            </a:r>
          </a:p>
        </p:txBody>
      </p:sp>
    </p:spTree>
    <p:extLst>
      <p:ext uri="{BB962C8B-B14F-4D97-AF65-F5344CB8AC3E}">
        <p14:creationId xmlns:p14="http://schemas.microsoft.com/office/powerpoint/2010/main" val="140668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Liquid: particles have more energy(more motion) than the particles in a solid. Each particle still touches the ones around it, but the particles slide past each other. This is why you can pour a liquid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(definite volume &amp; indefinite shape)</a:t>
            </a:r>
          </a:p>
          <a:p>
            <a:r>
              <a:rPr lang="en-US" sz="3200" dirty="0" smtClean="0"/>
              <a:t>Gas</a:t>
            </a:r>
            <a:r>
              <a:rPr lang="en-US" sz="3200" dirty="0"/>
              <a:t>: the particles move very quickly, spread out, and fill their container.</a:t>
            </a:r>
          </a:p>
          <a:p>
            <a:pPr marL="0" indent="0">
              <a:buNone/>
            </a:pPr>
            <a:r>
              <a:rPr lang="en-US" sz="3200" dirty="0" smtClean="0"/>
              <a:t>(indefinite volume &amp; shape)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5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388" y="266008"/>
            <a:ext cx="7716837" cy="1042783"/>
          </a:xfrm>
        </p:spPr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308791"/>
            <a:ext cx="8456612" cy="5092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amount of matter in an object.</a:t>
            </a:r>
          </a:p>
          <a:p>
            <a:r>
              <a:rPr lang="en-US" sz="3200" dirty="0" smtClean="0"/>
              <a:t>Mass vs. weight</a:t>
            </a:r>
          </a:p>
          <a:p>
            <a:pPr lvl="1"/>
            <a:r>
              <a:rPr lang="en-US" sz="3200" dirty="0" smtClean="0"/>
              <a:t>Mass is an amount</a:t>
            </a:r>
          </a:p>
          <a:p>
            <a:pPr lvl="1"/>
            <a:r>
              <a:rPr lang="en-US" sz="3200" dirty="0" smtClean="0"/>
              <a:t>Weight is the pull of gravity on that matter</a:t>
            </a:r>
          </a:p>
          <a:p>
            <a:pPr lvl="1"/>
            <a:r>
              <a:rPr lang="en-US" sz="3200" dirty="0" smtClean="0"/>
              <a:t>Weight changes due to location</a:t>
            </a:r>
          </a:p>
          <a:p>
            <a:pPr lvl="1"/>
            <a:r>
              <a:rPr lang="en-US" sz="3200" dirty="0" err="1" smtClean="0"/>
              <a:t>Dumbell’s</a:t>
            </a:r>
            <a:r>
              <a:rPr lang="en-US" sz="3200" dirty="0" smtClean="0"/>
              <a:t> mass on the Earth and on the moon would be the same</a:t>
            </a:r>
          </a:p>
          <a:p>
            <a:pPr lvl="1"/>
            <a:r>
              <a:rPr lang="en-US" sz="3200" dirty="0" smtClean="0"/>
              <a:t>But it</a:t>
            </a:r>
            <a:r>
              <a:rPr lang="fr-FR" sz="3200" dirty="0" smtClean="0"/>
              <a:t>’</a:t>
            </a:r>
            <a:r>
              <a:rPr lang="en-US" sz="3200" dirty="0" smtClean="0"/>
              <a:t>s weight would be less on the moon than on Earth </a:t>
            </a:r>
            <a:r>
              <a:rPr lang="en-US" sz="3200" dirty="0" err="1" smtClean="0"/>
              <a:t>bc</a:t>
            </a:r>
            <a:r>
              <a:rPr lang="en-US" sz="3200" dirty="0" smtClean="0"/>
              <a:t> the moon has less gravity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306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amount of space something takes up</a:t>
            </a:r>
          </a:p>
          <a:p>
            <a:pPr lvl="1"/>
            <a:r>
              <a:rPr lang="en-US" sz="3200" dirty="0" smtClean="0"/>
              <a:t>Unit: milliliter</a:t>
            </a:r>
          </a:p>
        </p:txBody>
      </p:sp>
    </p:spTree>
    <p:extLst>
      <p:ext uri="{BB962C8B-B14F-4D97-AF65-F5344CB8AC3E}">
        <p14:creationId xmlns:p14="http://schemas.microsoft.com/office/powerpoint/2010/main" val="3352410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Melting point &amp; boiling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Melting point: the temperature at which a substance changes from a solid to a liquid</a:t>
            </a:r>
          </a:p>
          <a:p>
            <a:r>
              <a:rPr lang="en-US" sz="3200" dirty="0" smtClean="0"/>
              <a:t>Boiling point: the temperature at which a substance changes from a liquid to a gas</a:t>
            </a:r>
          </a:p>
          <a:p>
            <a:r>
              <a:rPr lang="en-US" sz="3200" dirty="0" smtClean="0"/>
              <a:t>Different substances have different boiling and melting points</a:t>
            </a:r>
          </a:p>
          <a:p>
            <a:pPr lvl="1"/>
            <a:r>
              <a:rPr lang="en-US" sz="3200" b="1" i="1" u="sng" dirty="0" smtClean="0"/>
              <a:t>Does not </a:t>
            </a:r>
            <a:r>
              <a:rPr lang="en-US" sz="3200" dirty="0" smtClean="0"/>
              <a:t>depend on how much water is in the container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404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mass per unit volume of a substance</a:t>
            </a:r>
          </a:p>
          <a:p>
            <a:r>
              <a:rPr lang="en-US" sz="3200" dirty="0" smtClean="0"/>
              <a:t>If an object is denser it sinks</a:t>
            </a:r>
          </a:p>
          <a:p>
            <a:r>
              <a:rPr lang="en-US" sz="3200" dirty="0" smtClean="0"/>
              <a:t>If an object is less dense it floats</a:t>
            </a:r>
          </a:p>
          <a:p>
            <a:r>
              <a:rPr lang="en-US" sz="3200" dirty="0" smtClean="0"/>
              <a:t>This does not depend on size</a:t>
            </a:r>
          </a:p>
          <a:p>
            <a:endParaRPr lang="en-US" sz="3200" dirty="0"/>
          </a:p>
          <a:p>
            <a:r>
              <a:rPr lang="en-US" sz="3200" dirty="0"/>
              <a:t>For example, if I cut a 10 g rock in half that takes of 5 cm</a:t>
            </a:r>
            <a:r>
              <a:rPr lang="en-US" sz="3200" baseline="30000" dirty="0"/>
              <a:t>3</a:t>
            </a:r>
            <a:r>
              <a:rPr lang="en-US" sz="3200" dirty="0"/>
              <a:t> of space, does its mass change? Volume? Density</a:t>
            </a:r>
            <a:r>
              <a:rPr lang="en-US" sz="3200" dirty="0" smtClean="0"/>
              <a:t>?                  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7734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Electrical conductivity: the ability of matter to conduct an electric current</a:t>
            </a:r>
          </a:p>
          <a:p>
            <a:pPr lvl="1"/>
            <a:r>
              <a:rPr lang="en-US" sz="3200" dirty="0" smtClean="0"/>
              <a:t>Copper- high conductivity</a:t>
            </a:r>
          </a:p>
          <a:p>
            <a:r>
              <a:rPr lang="en-US" sz="3200" dirty="0" smtClean="0"/>
              <a:t>Thermal conductivity: the ability of a material to conduct thermal energy</a:t>
            </a:r>
          </a:p>
          <a:p>
            <a:pPr lvl="1"/>
            <a:r>
              <a:rPr lang="en-US" sz="3200" dirty="0" smtClean="0"/>
              <a:t>Metals-have thermal and electrical</a:t>
            </a:r>
          </a:p>
          <a:p>
            <a:pPr lvl="1"/>
            <a:endParaRPr lang="en-US" sz="3200" dirty="0"/>
          </a:p>
          <a:p>
            <a:pPr lvl="1"/>
            <a:r>
              <a:rPr lang="en-US" sz="3200" b="1" i="1" u="sng" dirty="0"/>
              <a:t>Does not</a:t>
            </a:r>
            <a:r>
              <a:rPr lang="en-US" sz="3200" dirty="0"/>
              <a:t> depend on size</a:t>
            </a:r>
            <a:endParaRPr lang="en-US" sz="3200" b="1" i="1" u="sng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26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Matter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4000" y="1803400"/>
            <a:ext cx="8610600" cy="459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Matter is anything that has mass and takes up space.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Everything you see is matter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Air is matter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Sound and light are not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Forces and energy are not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An atom is a small particle that is a building block of matter.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85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Stainless steel</a:t>
            </a:r>
          </a:p>
          <a:p>
            <a:pPr lvl="1"/>
            <a:r>
              <a:rPr lang="en-US" sz="3200" dirty="0" smtClean="0"/>
              <a:t>Cooking pots are made out of because of its high thermal conductivity</a:t>
            </a:r>
          </a:p>
          <a:p>
            <a:pPr lvl="1"/>
            <a:r>
              <a:rPr lang="en-US" sz="3200" dirty="0" smtClean="0"/>
              <a:t>Handle of the pan is made of wood, plastic, or some other substance that has a low thermal </a:t>
            </a:r>
            <a:r>
              <a:rPr lang="en-US" sz="3200" dirty="0"/>
              <a:t>conductivity (also known as an ___________)</a:t>
            </a:r>
          </a:p>
          <a:p>
            <a:pPr lvl="1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30133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458200" cy="5156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ability of one substance to dissolve in another</a:t>
            </a:r>
          </a:p>
          <a:p>
            <a:r>
              <a:rPr lang="en-US" sz="3200" dirty="0" smtClean="0"/>
              <a:t>The lemonade powder mix is soluble in water</a:t>
            </a:r>
          </a:p>
          <a:p>
            <a:pPr lvl="1"/>
            <a:r>
              <a:rPr lang="en-US" sz="3200" dirty="0"/>
              <a:t>Lemonade powder is the ______________</a:t>
            </a:r>
          </a:p>
          <a:p>
            <a:pPr lvl="1"/>
            <a:r>
              <a:rPr lang="en-US" sz="3200" dirty="0"/>
              <a:t>Water is the </a:t>
            </a:r>
            <a:r>
              <a:rPr lang="en-US" sz="3200" dirty="0" smtClean="0"/>
              <a:t>__________</a:t>
            </a:r>
            <a:endParaRPr lang="en-US" sz="3200" dirty="0"/>
          </a:p>
          <a:p>
            <a:pPr marL="27432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Sand does not mix in water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37" y="4216400"/>
            <a:ext cx="3387101" cy="23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524000"/>
            <a:ext cx="8966200" cy="495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When forming a mixture, the properties of the individual substances do not change</a:t>
            </a:r>
          </a:p>
          <a:p>
            <a:r>
              <a:rPr lang="en-US" sz="3000" dirty="0" smtClean="0"/>
              <a:t>Mixtures can be separated by physical properties</a:t>
            </a:r>
          </a:p>
          <a:p>
            <a:pPr lvl="1"/>
            <a:r>
              <a:rPr lang="en-US" sz="3000" dirty="0" smtClean="0"/>
              <a:t>Salt and water do not lose their individual properties</a:t>
            </a:r>
          </a:p>
          <a:p>
            <a:pPr lvl="1"/>
            <a:r>
              <a:rPr lang="en-US" sz="3000" dirty="0" smtClean="0"/>
              <a:t>Separate by using differences in their properties</a:t>
            </a:r>
          </a:p>
          <a:p>
            <a:pPr lvl="2"/>
            <a:r>
              <a:rPr lang="en-US" sz="3000" dirty="0" smtClean="0"/>
              <a:t>Water has a lower boiling point</a:t>
            </a:r>
          </a:p>
          <a:p>
            <a:pPr lvl="2"/>
            <a:r>
              <a:rPr lang="en-US" sz="3000" dirty="0" smtClean="0"/>
              <a:t>So what can you do?</a:t>
            </a:r>
          </a:p>
          <a:p>
            <a:pPr lvl="2"/>
            <a:r>
              <a:rPr lang="en-US" sz="3000" dirty="0" smtClean="0"/>
              <a:t>Therefore, salt will get left behind.</a:t>
            </a:r>
          </a:p>
        </p:txBody>
      </p:sp>
    </p:spTree>
    <p:extLst>
      <p:ext uri="{BB962C8B-B14F-4D97-AF65-F5344CB8AC3E}">
        <p14:creationId xmlns:p14="http://schemas.microsoft.com/office/powerpoint/2010/main" val="2698646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properties cannot be used to separate a compound into the elements it contains. </a:t>
            </a:r>
          </a:p>
          <a:p>
            <a:r>
              <a:rPr lang="en-US" sz="3200" dirty="0" smtClean="0"/>
              <a:t>The atoms that make up a compound are bonded together and cannot be separated by physical means</a:t>
            </a:r>
          </a:p>
          <a:p>
            <a:r>
              <a:rPr lang="en-US" sz="3200" dirty="0" smtClean="0"/>
              <a:t>Table 1 on pages 244 &amp; 245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2528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8.1: Solids, Liquids, and Gases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Vocab: solid, liquid, viscosity, surface tension, gas, vapor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514609"/>
            <a:ext cx="7716837" cy="854916"/>
          </a:xfrm>
        </p:spPr>
        <p:txBody>
          <a:bodyPr/>
          <a:lstStyle/>
          <a:p>
            <a:r>
              <a:rPr lang="en-US" dirty="0" smtClean="0"/>
              <a:t>Describing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86524"/>
            <a:ext cx="7804151" cy="52351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states of matter</a:t>
            </a:r>
          </a:p>
          <a:p>
            <a:pPr lvl="1"/>
            <a:r>
              <a:rPr lang="en-US" sz="3200" dirty="0" smtClean="0"/>
              <a:t>Solids, liquids, gases</a:t>
            </a:r>
          </a:p>
          <a:p>
            <a:r>
              <a:rPr lang="en-US" sz="3200" dirty="0" smtClean="0"/>
              <a:t>Fourth state of mater- plasma</a:t>
            </a:r>
          </a:p>
          <a:p>
            <a:pPr lvl="1"/>
            <a:r>
              <a:rPr lang="en-US" sz="3200" dirty="0" smtClean="0"/>
              <a:t>A high-energy matter consisting of positively and negatively charged particles</a:t>
            </a:r>
          </a:p>
          <a:p>
            <a:pPr lvl="1"/>
            <a:r>
              <a:rPr lang="en-US" sz="3200" dirty="0" smtClean="0"/>
              <a:t>Most common in space</a:t>
            </a:r>
          </a:p>
          <a:p>
            <a:pPr lvl="1"/>
            <a:r>
              <a:rPr lang="en-US" sz="3200" dirty="0" smtClean="0"/>
              <a:t>Lightning flashes, fluorescent lighting, and stars such as the Sun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226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your senses to describe matter</a:t>
            </a:r>
          </a:p>
          <a:p>
            <a:r>
              <a:rPr lang="en-US" sz="3200" dirty="0" smtClean="0"/>
              <a:t>Using measurements	</a:t>
            </a:r>
          </a:p>
          <a:p>
            <a:pPr lvl="1"/>
            <a:r>
              <a:rPr lang="en-US" sz="3200" dirty="0" smtClean="0"/>
              <a:t>Mass: g or kg</a:t>
            </a:r>
          </a:p>
          <a:p>
            <a:pPr lvl="1"/>
            <a:r>
              <a:rPr lang="en-US" sz="3200" dirty="0" smtClean="0"/>
              <a:t>Volume: L or mL , 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or m</a:t>
            </a:r>
            <a:r>
              <a:rPr lang="en-US" sz="3200" baseline="30000" dirty="0" smtClean="0"/>
              <a:t>3</a:t>
            </a:r>
            <a:endParaRPr lang="en-US" sz="3200" dirty="0" smtClean="0"/>
          </a:p>
          <a:p>
            <a:pPr lvl="1"/>
            <a:r>
              <a:rPr lang="en-US" sz="3200" dirty="0" smtClean="0"/>
              <a:t>Density: g/cm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or g/mL</a:t>
            </a:r>
          </a:p>
          <a:p>
            <a:pPr lvl="2"/>
            <a:r>
              <a:rPr lang="en-US" sz="3200" dirty="0" smtClean="0"/>
              <a:t>Remains constant </a:t>
            </a:r>
            <a:r>
              <a:rPr lang="en-US" sz="3200" dirty="0" err="1" smtClean="0"/>
              <a:t>bc</a:t>
            </a:r>
            <a:r>
              <a:rPr lang="en-US" sz="3200" dirty="0" smtClean="0"/>
              <a:t> it is size-independent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9082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990600"/>
          </a:xfrm>
        </p:spPr>
        <p:txBody>
          <a:bodyPr/>
          <a:lstStyle/>
          <a:p>
            <a:r>
              <a:rPr lang="en-US" dirty="0" smtClean="0"/>
              <a:t>Particles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92200"/>
            <a:ext cx="8763000" cy="538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Two factors that determine the state of matter are particle motion and particle forces.</a:t>
            </a:r>
          </a:p>
          <a:p>
            <a:r>
              <a:rPr lang="en-US" sz="3200" dirty="0" smtClean="0"/>
              <a:t>Particles (atoms, ions, or molecules) vibrate or move freely</a:t>
            </a:r>
          </a:p>
          <a:p>
            <a:r>
              <a:rPr lang="en-US" sz="3200" dirty="0" smtClean="0"/>
              <a:t>Regardless of closeness, they all move in random motion</a:t>
            </a:r>
          </a:p>
          <a:p>
            <a:pPr lvl="1"/>
            <a:r>
              <a:rPr lang="en-US" sz="3200" dirty="0" smtClean="0"/>
              <a:t>In all directions and different speeds</a:t>
            </a:r>
          </a:p>
          <a:p>
            <a:pPr lvl="1"/>
            <a:r>
              <a:rPr lang="en-US" sz="3200" dirty="0" smtClean="0"/>
              <a:t>In straight lines until there is a collision</a:t>
            </a:r>
          </a:p>
          <a:p>
            <a:pPr lvl="2"/>
            <a:r>
              <a:rPr lang="en-US" sz="3200" dirty="0" smtClean="0"/>
              <a:t>Change the speed and direction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4780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72" y="217705"/>
            <a:ext cx="7716837" cy="1238222"/>
          </a:xfrm>
        </p:spPr>
        <p:txBody>
          <a:bodyPr/>
          <a:lstStyle/>
          <a:p>
            <a:r>
              <a:rPr lang="en-US" dirty="0" smtClean="0"/>
              <a:t>Forces Between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19200"/>
            <a:ext cx="8582374" cy="5237921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Motion slows</a:t>
            </a:r>
          </a:p>
          <a:p>
            <a:pPr lvl="1"/>
            <a:r>
              <a:rPr lang="en-US" sz="3200" dirty="0" smtClean="0"/>
              <a:t>Particles move close together and pulls them toward each other</a:t>
            </a:r>
          </a:p>
          <a:p>
            <a:pPr lvl="2"/>
            <a:r>
              <a:rPr lang="en-US" sz="3200" dirty="0" smtClean="0"/>
              <a:t>Strong attractive forces</a:t>
            </a:r>
          </a:p>
          <a:p>
            <a:r>
              <a:rPr lang="en-US" sz="3200" dirty="0" smtClean="0"/>
              <a:t>Motion increases</a:t>
            </a:r>
          </a:p>
          <a:p>
            <a:pPr lvl="1"/>
            <a:r>
              <a:rPr lang="en-US" sz="3200" dirty="0" smtClean="0"/>
              <a:t>Particles move farther apart &amp;the forces get weaker</a:t>
            </a:r>
          </a:p>
          <a:p>
            <a:pPr lvl="2"/>
            <a:r>
              <a:rPr lang="en-US" sz="3200" dirty="0" smtClean="0"/>
              <a:t>Space between increases and slide past each 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012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Between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Motion continues to increase</a:t>
            </a:r>
          </a:p>
          <a:p>
            <a:pPr lvl="1"/>
            <a:r>
              <a:rPr lang="en-US" sz="3200" dirty="0" smtClean="0"/>
              <a:t>The particles move even farther apart</a:t>
            </a:r>
          </a:p>
          <a:p>
            <a:pPr lvl="1"/>
            <a:r>
              <a:rPr lang="en-US" sz="3200" dirty="0" smtClean="0"/>
              <a:t>With the distance increasing, there is little or no attractive forces between the particles</a:t>
            </a:r>
          </a:p>
          <a:p>
            <a:pPr lvl="1"/>
            <a:r>
              <a:rPr lang="en-US" sz="3200" dirty="0" smtClean="0"/>
              <a:t>They can move randomly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312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624"/>
            <a:ext cx="2139696" cy="885552"/>
          </a:xfrm>
        </p:spPr>
        <p:txBody>
          <a:bodyPr/>
          <a:lstStyle/>
          <a:p>
            <a:r>
              <a:rPr lang="en-US" sz="4400" dirty="0" smtClean="0"/>
              <a:t>Atoms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At the center of an atom is a nucleus.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protons (positive charge) and neutrons (neutral charge) make up the nucleus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Electrons (negative charge) move around the nucleus called the electron cloud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5353"/>
            <a:ext cx="2971800" cy="3494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146800"/>
            <a:ext cx="604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https://www.ted.com/talks/just_how_small_is_an_atom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98806"/>
            <a:ext cx="7716837" cy="1344624"/>
          </a:xfrm>
        </p:spPr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643430"/>
            <a:ext cx="8518370" cy="49858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matter that has a definite shape and definite volume</a:t>
            </a:r>
          </a:p>
          <a:p>
            <a:r>
              <a:rPr lang="en-US" sz="3200" dirty="0" smtClean="0"/>
              <a:t>Particles are tightly packed</a:t>
            </a:r>
          </a:p>
          <a:p>
            <a:r>
              <a:rPr lang="en-US" sz="3200" dirty="0" smtClean="0"/>
              <a:t>Strong attractive forces and hold them close together</a:t>
            </a:r>
          </a:p>
          <a:p>
            <a:r>
              <a:rPr lang="en-US" sz="3200" dirty="0" smtClean="0"/>
              <a:t>Slow motion of particles</a:t>
            </a:r>
          </a:p>
          <a:p>
            <a:r>
              <a:rPr lang="en-US" sz="3200" dirty="0" smtClean="0"/>
              <a:t>Particles vibrate back and forth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58" y="114300"/>
            <a:ext cx="2184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7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90" y="225526"/>
            <a:ext cx="7716837" cy="987718"/>
          </a:xfrm>
        </p:spPr>
        <p:txBody>
          <a:bodyPr/>
          <a:lstStyle/>
          <a:p>
            <a:r>
              <a:rPr lang="en-US" dirty="0" smtClean="0"/>
              <a:t>Types of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0" y="939800"/>
            <a:ext cx="8632711" cy="591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solids are not the same</a:t>
            </a:r>
          </a:p>
          <a:p>
            <a:r>
              <a:rPr lang="en-US" sz="3200" dirty="0" smtClean="0"/>
              <a:t>Diamond vs. charcoal</a:t>
            </a:r>
          </a:p>
          <a:p>
            <a:pPr lvl="1"/>
            <a:r>
              <a:rPr lang="en-US" sz="3200" dirty="0" smtClean="0"/>
              <a:t>Arrangement of particles are different</a:t>
            </a:r>
          </a:p>
          <a:p>
            <a:pPr lvl="1"/>
            <a:r>
              <a:rPr lang="en-US" sz="3200" dirty="0" smtClean="0"/>
              <a:t>Diamond- crystalline solid</a:t>
            </a:r>
          </a:p>
          <a:p>
            <a:pPr lvl="2"/>
            <a:r>
              <a:rPr lang="en-US" sz="3200" dirty="0" smtClean="0"/>
              <a:t>Arranged specific, repeating order</a:t>
            </a:r>
          </a:p>
          <a:p>
            <a:pPr lvl="1"/>
            <a:r>
              <a:rPr lang="en-US" sz="3200" dirty="0" smtClean="0"/>
              <a:t>Charcoal- amorphous solid</a:t>
            </a:r>
          </a:p>
          <a:p>
            <a:pPr lvl="2"/>
            <a:r>
              <a:rPr lang="en-US" sz="3200" dirty="0" smtClean="0"/>
              <a:t>Arranged randomly</a:t>
            </a:r>
          </a:p>
          <a:p>
            <a:r>
              <a:rPr lang="en-US" sz="3200" dirty="0" smtClean="0"/>
              <a:t>These different arrangements give different properties</a:t>
            </a:r>
          </a:p>
          <a:p>
            <a:pPr lvl="1"/>
            <a:r>
              <a:rPr lang="en-US" sz="3200" dirty="0" smtClean="0"/>
              <a:t>Diamond- hard    Charcoal-brittle</a:t>
            </a:r>
          </a:p>
        </p:txBody>
      </p:sp>
    </p:spTree>
    <p:extLst>
      <p:ext uri="{BB962C8B-B14F-4D97-AF65-F5344CB8AC3E}">
        <p14:creationId xmlns:p14="http://schemas.microsoft.com/office/powerpoint/2010/main" val="2766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896416"/>
            <a:ext cx="7716837" cy="1402726"/>
          </a:xfrm>
        </p:spPr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24" y="2423644"/>
            <a:ext cx="8718822" cy="42056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matter with a definite volume but no definite shape</a:t>
            </a:r>
          </a:p>
          <a:p>
            <a:r>
              <a:rPr lang="en-US" sz="3200" dirty="0" smtClean="0"/>
              <a:t>Particles move faster than in a solid</a:t>
            </a:r>
          </a:p>
          <a:p>
            <a:r>
              <a:rPr lang="en-US" sz="3200" dirty="0" smtClean="0"/>
              <a:t>Slightly farther apart</a:t>
            </a:r>
          </a:p>
          <a:p>
            <a:r>
              <a:rPr lang="en-US" sz="3200" dirty="0" smtClean="0"/>
              <a:t>Attractive forces decrease</a:t>
            </a:r>
          </a:p>
          <a:p>
            <a:r>
              <a:rPr lang="en-US" sz="3200" dirty="0" smtClean="0"/>
              <a:t>Particles can slide past each other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381000"/>
            <a:ext cx="1905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2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1" y="1232647"/>
            <a:ext cx="8374376" cy="53751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measurement of a liquid’s resistance to flow</a:t>
            </a:r>
          </a:p>
          <a:p>
            <a:r>
              <a:rPr lang="en-US" sz="3200" dirty="0" smtClean="0"/>
              <a:t>Is due to particle mass, particle shape, and strength of the attraction between particles</a:t>
            </a:r>
          </a:p>
          <a:p>
            <a:r>
              <a:rPr lang="en-US" sz="3200" dirty="0" smtClean="0"/>
              <a:t>Stronger the attraction- higher viscosity</a:t>
            </a:r>
          </a:p>
          <a:p>
            <a:r>
              <a:rPr lang="en-US" sz="3200" dirty="0" smtClean="0"/>
              <a:t>As a liquid get warmers, viscosity decreases</a:t>
            </a:r>
          </a:p>
          <a:p>
            <a:pPr lvl="1"/>
            <a:r>
              <a:rPr lang="en-US" sz="3200" dirty="0" smtClean="0"/>
              <a:t>Particles move faster and the force weakens. The particles can slide past each other easily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897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mass and shape affect viscosity</a:t>
            </a:r>
          </a:p>
          <a:p>
            <a:pPr lvl="1"/>
            <a:r>
              <a:rPr lang="en-US" sz="3200" dirty="0" smtClean="0"/>
              <a:t>Large particles or with complex shapes tend to move more slowly and have difficulty sliding past one another</a:t>
            </a:r>
          </a:p>
          <a:p>
            <a:pPr lvl="1"/>
            <a:r>
              <a:rPr lang="en-US" sz="3200" dirty="0" smtClean="0"/>
              <a:t>Honey has a high viscosity</a:t>
            </a:r>
          </a:p>
          <a:p>
            <a:pPr lvl="1"/>
            <a:r>
              <a:rPr lang="en-US" sz="3200" dirty="0" smtClean="0"/>
              <a:t>Water has a low viscosity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75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52" y="564411"/>
            <a:ext cx="7716837" cy="1128821"/>
          </a:xfrm>
        </p:spPr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693232"/>
            <a:ext cx="8675767" cy="4957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molecules below the surface are surrounded by other water molecules</a:t>
            </a:r>
          </a:p>
          <a:p>
            <a:pPr lvl="1"/>
            <a:r>
              <a:rPr lang="en-US" sz="3200" dirty="0" smtClean="0"/>
              <a:t>The attraction between them is called cohesion</a:t>
            </a:r>
          </a:p>
          <a:p>
            <a:r>
              <a:rPr lang="en-US" sz="3200" dirty="0" smtClean="0"/>
              <a:t>Water molecules at the surface of a liquid don</a:t>
            </a:r>
            <a:r>
              <a:rPr lang="fr-FR" sz="3200" dirty="0" smtClean="0"/>
              <a:t>’</a:t>
            </a:r>
            <a:r>
              <a:rPr lang="en-US" sz="3200" dirty="0" smtClean="0"/>
              <a:t>t have molecules above them.</a:t>
            </a:r>
          </a:p>
          <a:p>
            <a:pPr lvl="1"/>
            <a:r>
              <a:rPr lang="en-US" sz="3200" dirty="0" smtClean="0"/>
              <a:t>Downward pull is greater</a:t>
            </a:r>
          </a:p>
          <a:p>
            <a:pPr lvl="1"/>
            <a:r>
              <a:rPr lang="en-US" sz="3200" dirty="0" smtClean="0"/>
              <a:t>Those particles are stretched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689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77800"/>
            <a:ext cx="7716837" cy="1320800"/>
          </a:xfrm>
        </p:spPr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168400"/>
            <a:ext cx="8783406" cy="54393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Those molecules at the surface have surface tension</a:t>
            </a:r>
          </a:p>
          <a:p>
            <a:pPr lvl="1"/>
            <a:r>
              <a:rPr lang="en-US" sz="3200" dirty="0" smtClean="0"/>
              <a:t>The uneven forces acting on the particles on the surface of a liquid</a:t>
            </a:r>
          </a:p>
          <a:p>
            <a:pPr lvl="1"/>
            <a:r>
              <a:rPr lang="en-US" sz="3200" dirty="0" smtClean="0"/>
              <a:t>This allows a spider to walk on water</a:t>
            </a:r>
          </a:p>
          <a:p>
            <a:pPr lvl="1"/>
            <a:r>
              <a:rPr lang="en-US" sz="3200" dirty="0" smtClean="0"/>
              <a:t>The thin water-soap film around the bubbles forms because of it</a:t>
            </a:r>
          </a:p>
          <a:p>
            <a:r>
              <a:rPr lang="en-US" sz="3200" dirty="0" smtClean="0"/>
              <a:t>The stronger the attractive force, the greater the surface tension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3506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377657"/>
            <a:ext cx="7716837" cy="1303124"/>
          </a:xfrm>
        </p:spPr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8" y="2341834"/>
            <a:ext cx="8611183" cy="38049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matter that has no definite volume and no definite shape</a:t>
            </a:r>
          </a:p>
          <a:p>
            <a:r>
              <a:rPr lang="en-US" sz="3200" dirty="0" smtClean="0"/>
              <a:t>Particles move even faster and freely</a:t>
            </a:r>
          </a:p>
          <a:p>
            <a:r>
              <a:rPr lang="en-US" sz="3200" dirty="0" smtClean="0"/>
              <a:t>Particles move even farther apart</a:t>
            </a:r>
          </a:p>
          <a:p>
            <a:r>
              <a:rPr lang="en-US" sz="3200" dirty="0" smtClean="0"/>
              <a:t>Slight or weak attractive forces</a:t>
            </a:r>
          </a:p>
          <a:p>
            <a:r>
              <a:rPr lang="en-US" sz="3200" dirty="0" smtClean="0"/>
              <a:t>Particles spread out to fill their container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379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0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68959"/>
            <a:ext cx="7716837" cy="902641"/>
          </a:xfrm>
        </p:spPr>
        <p:txBody>
          <a:bodyPr/>
          <a:lstStyle/>
          <a:p>
            <a:r>
              <a:rPr lang="en-US" dirty="0" smtClean="0"/>
              <a:t>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03" y="1371600"/>
            <a:ext cx="8460488" cy="51500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gas state of a substance that is normally a solid or a liquid at room temperature</a:t>
            </a:r>
          </a:p>
          <a:p>
            <a:r>
              <a:rPr lang="en-US" sz="3200" dirty="0" smtClean="0"/>
              <a:t>At room temp, water is a liquid</a:t>
            </a:r>
          </a:p>
          <a:p>
            <a:r>
              <a:rPr lang="en-US" sz="3200" dirty="0" smtClean="0"/>
              <a:t>When in a gas state (in the air), it is called water vapor</a:t>
            </a:r>
          </a:p>
          <a:p>
            <a:r>
              <a:rPr lang="en-US" sz="3200" dirty="0" smtClean="0"/>
              <a:t>Rubbing alcohol, iodine, mercury, and gasoline can form a vapor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898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72426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Not all atoms have the same number of protons, neutrons, and electrons.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Atoms have different number of protons therefore, they differ in their properties.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Atoms determine the properties of the matter they compose.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These different combinations of atoms are what makes up the various types of matter.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Two main classifications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Substances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Mixtures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40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27200"/>
            <a:ext cx="8226426" cy="467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substance is matter with a composition that is always the same.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Same combo of atoms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Aluminum, water, oxygen are all examples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Two types of substances: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Elements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compounds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7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An element is a substance that consists of just one type of atom.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115 elements= 115 types of atoms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Contains a different number of protons in its nucleus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Atomic number: number of protons in the nucleus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Mass number: weight of an atom (protons and neutrons)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 atoms of most elements exist as individual atoms.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However, the atoms of some elements usually exist in groups.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Oxygen atoms in the air exist in pairs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No matter what, each element contains only one type of atom.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Composition is the same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4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327</TotalTime>
  <Words>1960</Words>
  <Application>Microsoft Macintosh PowerPoint</Application>
  <PresentationFormat>On-screen Show (4:3)</PresentationFormat>
  <Paragraphs>261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Clarity</vt:lpstr>
      <vt:lpstr>Chapter 7: Foundations of Chemistry</vt:lpstr>
      <vt:lpstr>Lesson 7.1: Classifying Matter </vt:lpstr>
      <vt:lpstr>Understanding Matter</vt:lpstr>
      <vt:lpstr>Atoms</vt:lpstr>
      <vt:lpstr>Atoms</vt:lpstr>
      <vt:lpstr>Substances</vt:lpstr>
      <vt:lpstr>Substances</vt:lpstr>
      <vt:lpstr>Elements</vt:lpstr>
      <vt:lpstr>Elements</vt:lpstr>
      <vt:lpstr>Compounds</vt:lpstr>
      <vt:lpstr>Chemical Formulas</vt:lpstr>
      <vt:lpstr>Properties of Compounds</vt:lpstr>
      <vt:lpstr>Mixtures</vt:lpstr>
      <vt:lpstr>Heterogeneous mixtures</vt:lpstr>
      <vt:lpstr>Homogeneous Mixtures</vt:lpstr>
      <vt:lpstr>In a solution</vt:lpstr>
      <vt:lpstr>Homogeneous mixtures</vt:lpstr>
      <vt:lpstr>Compounds vs. Solutions</vt:lpstr>
      <vt:lpstr>Continued…</vt:lpstr>
      <vt:lpstr>Lesson 7.2: Physical Properties</vt:lpstr>
      <vt:lpstr>Physical Property</vt:lpstr>
      <vt:lpstr>States of Matter</vt:lpstr>
      <vt:lpstr>Solid, liquid, gas</vt:lpstr>
      <vt:lpstr>Continued…</vt:lpstr>
      <vt:lpstr>Mass</vt:lpstr>
      <vt:lpstr>Volume</vt:lpstr>
      <vt:lpstr>Melting point &amp; boiling point</vt:lpstr>
      <vt:lpstr>Density</vt:lpstr>
      <vt:lpstr>Conductivity</vt:lpstr>
      <vt:lpstr>….</vt:lpstr>
      <vt:lpstr>Solubility</vt:lpstr>
      <vt:lpstr>Separating mixtures</vt:lpstr>
      <vt:lpstr>…</vt:lpstr>
      <vt:lpstr>Lesson 8.1: Solids, Liquids, and Gases</vt:lpstr>
      <vt:lpstr>Describing Matter</vt:lpstr>
      <vt:lpstr>Describing Matter</vt:lpstr>
      <vt:lpstr>Particles in Motion</vt:lpstr>
      <vt:lpstr>Forces Between Particles</vt:lpstr>
      <vt:lpstr>Forces Between Particles</vt:lpstr>
      <vt:lpstr>Solids</vt:lpstr>
      <vt:lpstr>Types of Solids</vt:lpstr>
      <vt:lpstr>Liquids</vt:lpstr>
      <vt:lpstr>Viscosity</vt:lpstr>
      <vt:lpstr>Viscosity</vt:lpstr>
      <vt:lpstr>Surface Tension</vt:lpstr>
      <vt:lpstr>Surface Tension</vt:lpstr>
      <vt:lpstr>Gases</vt:lpstr>
      <vt:lpstr>Vapor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Foundations of Chemistry</dc:title>
  <dc:creator>Victoria Pisciotta</dc:creator>
  <cp:lastModifiedBy>Victoria Pisciotta</cp:lastModifiedBy>
  <cp:revision>4</cp:revision>
  <dcterms:created xsi:type="dcterms:W3CDTF">2015-03-06T13:51:06Z</dcterms:created>
  <dcterms:modified xsi:type="dcterms:W3CDTF">2015-03-13T18:49:55Z</dcterms:modified>
</cp:coreProperties>
</file>