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9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305" r:id="rId17"/>
    <p:sldId id="276" r:id="rId18"/>
    <p:sldId id="277" r:id="rId19"/>
    <p:sldId id="278" r:id="rId20"/>
    <p:sldId id="279" r:id="rId21"/>
    <p:sldId id="280" r:id="rId22"/>
    <p:sldId id="282" r:id="rId23"/>
    <p:sldId id="306" r:id="rId24"/>
    <p:sldId id="283" r:id="rId25"/>
    <p:sldId id="287" r:id="rId26"/>
    <p:sldId id="307" r:id="rId27"/>
    <p:sldId id="288" r:id="rId28"/>
    <p:sldId id="290" r:id="rId29"/>
    <p:sldId id="293" r:id="rId30"/>
    <p:sldId id="294" r:id="rId31"/>
    <p:sldId id="295" r:id="rId32"/>
    <p:sldId id="291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4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D1DCB-2E5C-F14A-9F22-7A44BD0AE58D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D1DCB-2E5C-F14A-9F22-7A44BD0AE58D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D132-14B7-3349-8285-FD96262A49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D1DCB-2E5C-F14A-9F22-7A44BD0AE58D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D132-14B7-3349-8285-FD96262A49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D1DCB-2E5C-F14A-9F22-7A44BD0AE58D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D132-14B7-3349-8285-FD96262A49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D1DCB-2E5C-F14A-9F22-7A44BD0AE58D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D132-14B7-3349-8285-FD96262A49D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D1DCB-2E5C-F14A-9F22-7A44BD0AE58D}" type="datetimeFigureOut">
              <a:rPr lang="en-US" smtClean="0"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D132-14B7-3349-8285-FD96262A49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D1DCB-2E5C-F14A-9F22-7A44BD0AE58D}" type="datetimeFigureOut">
              <a:rPr lang="en-US" smtClean="0"/>
              <a:t>9/26/16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D132-14B7-3349-8285-FD96262A49D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D1DCB-2E5C-F14A-9F22-7A44BD0AE58D}" type="datetimeFigureOut">
              <a:rPr lang="en-US" smtClean="0"/>
              <a:t>9/26/16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D132-14B7-3349-8285-FD96262A49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D1DCB-2E5C-F14A-9F22-7A44BD0AE58D}" type="datetimeFigureOut">
              <a:rPr lang="en-US" smtClean="0"/>
              <a:t>9/26/16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D132-14B7-3349-8285-FD96262A49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D1DCB-2E5C-F14A-9F22-7A44BD0AE58D}" type="datetimeFigureOut">
              <a:rPr lang="en-US" smtClean="0"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D1DCB-2E5C-F14A-9F22-7A44BD0AE58D}" type="datetimeFigureOut">
              <a:rPr lang="en-US" smtClean="0"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D132-14B7-3349-8285-FD96262A49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F7D1DCB-2E5C-F14A-9F22-7A44BD0AE58D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D55D132-14B7-3349-8285-FD96262A49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Relationship Id="rId3" Type="http://schemas.openxmlformats.org/officeDocument/2006/relationships/hyperlink" Target="https://www.ted.com/talks/just_how_small_is_an_atom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018263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7592">
            <a:off x="5127867" y="3972715"/>
            <a:ext cx="3590602" cy="24236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7: Foundations of Chemistry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945865" y="2636200"/>
            <a:ext cx="3308382" cy="538993"/>
          </a:xfrm>
        </p:spPr>
        <p:txBody>
          <a:bodyPr>
            <a:normAutofit/>
          </a:bodyPr>
          <a:lstStyle/>
          <a:p>
            <a:r>
              <a:rPr lang="en-US" dirty="0" smtClean="0"/>
              <a:t>Lessons 7.1 ,7.2, &amp; 8.1</a:t>
            </a:r>
            <a:endParaRPr lang="en-US" dirty="0"/>
          </a:p>
        </p:txBody>
      </p:sp>
      <p:pic>
        <p:nvPicPr>
          <p:cNvPr id="5" name="Picture 4" descr="AA023118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6747">
            <a:off x="833475" y="3403537"/>
            <a:ext cx="2761580" cy="312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1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76" y="1524001"/>
            <a:ext cx="8129750" cy="4876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A ______________ is a type of substance containing atoms of ______________ different elements </a:t>
            </a:r>
            <a:r>
              <a:rPr lang="en-US" sz="3200" dirty="0" smtClean="0"/>
              <a:t>_______________ together</a:t>
            </a:r>
            <a:r>
              <a:rPr lang="en-US" sz="3200" dirty="0" smtClean="0"/>
              <a:t>.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smtClean="0"/>
              <a:t>Carbon dioxide</a:t>
            </a:r>
          </a:p>
          <a:p>
            <a:pPr lvl="2">
              <a:buFont typeface="Wingdings" pitchFamily="2" charset="2"/>
              <a:buChar char="v"/>
            </a:pPr>
            <a:r>
              <a:rPr lang="en-US" sz="3200" dirty="0" smtClean="0"/>
              <a:t>Carbon, oxygen</a:t>
            </a:r>
          </a:p>
          <a:p>
            <a:pPr lvl="2">
              <a:buFont typeface="Wingdings" pitchFamily="2" charset="2"/>
              <a:buChar char="v"/>
            </a:pPr>
            <a:r>
              <a:rPr lang="en-US" sz="3200" dirty="0" smtClean="0"/>
              <a:t>Are always combined in the same </a:t>
            </a:r>
            <a:r>
              <a:rPr lang="en-US" sz="3200" dirty="0" smtClean="0"/>
              <a:t>way</a:t>
            </a:r>
          </a:p>
          <a:p>
            <a:pPr>
              <a:buFont typeface="Wingdings" pitchFamily="2" charset="2"/>
              <a:buChar char="v"/>
            </a:pPr>
            <a:r>
              <a:rPr lang="en-US" sz="3800" dirty="0" smtClean="0"/>
              <a:t> </a:t>
            </a:r>
            <a:r>
              <a:rPr lang="en-US" sz="2800" dirty="0" smtClean="0"/>
              <a:t>Formulas show the ratio of elements in a compound: CO</a:t>
            </a:r>
            <a:r>
              <a:rPr lang="en-US" sz="2800" baseline="30000" dirty="0"/>
              <a:t>2</a:t>
            </a:r>
            <a:r>
              <a:rPr lang="en-US" sz="2800" dirty="0" smtClean="0"/>
              <a:t>,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O,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2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56321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037" y="1600200"/>
            <a:ext cx="8492763" cy="4876800"/>
          </a:xfrm>
        </p:spPr>
        <p:txBody>
          <a:bodyPr>
            <a:normAutofit/>
          </a:bodyPr>
          <a:lstStyle/>
          <a:p>
            <a:pPr marL="457200" lvl="1" indent="-457200">
              <a:buFont typeface="Wingdings" pitchFamily="2" charset="2"/>
              <a:buChar char="v"/>
            </a:pPr>
            <a:r>
              <a:rPr lang="en-US" sz="3200" dirty="0" smtClean="0">
                <a:sym typeface="Wingdings"/>
              </a:rPr>
              <a:t>Compound has ____________ properties from the individual elements that make it up. </a:t>
            </a:r>
            <a:endParaRPr lang="en-US" sz="3200" dirty="0" smtClean="0"/>
          </a:p>
          <a:p>
            <a:pPr lvl="1">
              <a:buFont typeface="Wingdings" pitchFamily="2" charset="2"/>
              <a:buChar char="v"/>
            </a:pPr>
            <a:r>
              <a:rPr lang="en-US" sz="3200" dirty="0" smtClean="0"/>
              <a:t>Carbon is a black solid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smtClean="0"/>
              <a:t>Oxygen is a gas that enables fuels to burn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smtClean="0"/>
              <a:t>Combine them </a:t>
            </a:r>
            <a:r>
              <a:rPr lang="en-US" sz="3200" dirty="0" smtClean="0">
                <a:sym typeface="Wingdings"/>
              </a:rPr>
              <a:t> gas used to extinguish fires.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smtClean="0">
                <a:sym typeface="Wingdings"/>
              </a:rPr>
              <a:t>Compounds are substances that have their _______________________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89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192" y="471901"/>
            <a:ext cx="7716837" cy="922194"/>
          </a:xfrm>
        </p:spPr>
        <p:txBody>
          <a:bodyPr/>
          <a:lstStyle/>
          <a:p>
            <a:r>
              <a:rPr lang="en-US" dirty="0" smtClean="0"/>
              <a:t>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317" y="1199599"/>
            <a:ext cx="8625832" cy="552168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A mixture is matter ___________________</a:t>
            </a:r>
          </a:p>
          <a:p>
            <a:pPr marL="0" indent="0">
              <a:buNone/>
            </a:pPr>
            <a:r>
              <a:rPr lang="en-US" sz="3200" dirty="0" smtClean="0"/>
              <a:t>____________________________________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Combinations of two or more substances that are ______________________together.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Amounts can vary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smtClean="0"/>
              <a:t>Ex: sand and water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smtClean="0"/>
              <a:t>Do not combine chemically; Can be separated ________________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They differ depending on how well they are _____________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3859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56" y="383695"/>
            <a:ext cx="7716837" cy="754835"/>
          </a:xfrm>
        </p:spPr>
        <p:txBody>
          <a:bodyPr>
            <a:normAutofit/>
          </a:bodyPr>
          <a:lstStyle/>
          <a:p>
            <a:r>
              <a:rPr lang="en-US" dirty="0" smtClean="0"/>
              <a:t>__________________ 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956" y="1376010"/>
            <a:ext cx="8759752" cy="548199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Sand is not evenly mixed throughout the water.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A ____________ is a type of mixture in which the individual substances are _____________</a:t>
            </a:r>
          </a:p>
          <a:p>
            <a:pPr marL="0" indent="0">
              <a:buNone/>
            </a:pPr>
            <a:r>
              <a:rPr lang="en-US" sz="3200" dirty="0" smtClean="0"/>
              <a:t>____________________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smtClean="0"/>
              <a:t>Therefore, two samples of the same mixture can have ______________ amounts of the substances</a:t>
            </a:r>
          </a:p>
          <a:p>
            <a:pPr lvl="2">
              <a:buFont typeface="Wingdings" pitchFamily="2" charset="2"/>
              <a:buChar char="v"/>
            </a:pPr>
            <a:r>
              <a:rPr lang="en-US" sz="3200" dirty="0" smtClean="0"/>
              <a:t>One bucket might have more sand than the other.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0837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Homogeneous 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______________ is a type of mixture in which the individual substances are __________________________.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smtClean="0"/>
              <a:t>The particles of individual substances are so small and well-mixed that they are _____________________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Also known as a _______________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7541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The substance present in the largest amount is called the __________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All other substances are called _________.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The solutes dissolve in the ____________.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 smtClean="0"/>
              <a:t>____________ means to form a solution by mixing </a:t>
            </a:r>
            <a:r>
              <a:rPr lang="en-US" sz="2800" dirty="0" smtClean="0"/>
              <a:t>evenly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 smtClean="0"/>
              <a:t>Salt water= homogeneous mixture</a:t>
            </a:r>
          </a:p>
          <a:p>
            <a:pPr lvl="2">
              <a:buFont typeface="Wingdings" pitchFamily="2" charset="2"/>
              <a:buChar char="v"/>
            </a:pPr>
            <a:r>
              <a:rPr lang="en-US" sz="2600" dirty="0" smtClean="0"/>
              <a:t>Solute (</a:t>
            </a:r>
            <a:r>
              <a:rPr lang="en-US" sz="2600" dirty="0" err="1" smtClean="0"/>
              <a:t>NaCl</a:t>
            </a:r>
            <a:r>
              <a:rPr lang="en-US" sz="2600" dirty="0" smtClean="0"/>
              <a:t>) &amp; Solvent (H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O) are _______________ but not ________ together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0618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a_01_0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15" r="-62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924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7.2: Physical Properties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Vocab words: physical property, mass, density, solubility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21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Property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3200" dirty="0"/>
              <a:t>A </a:t>
            </a:r>
            <a:r>
              <a:rPr lang="en-US" sz="3200" dirty="0" smtClean="0"/>
              <a:t>________________ is </a:t>
            </a:r>
            <a:r>
              <a:rPr lang="en-US" sz="3200" dirty="0"/>
              <a:t>a characteristic of matter that you can observe or measure without changing the identity of the matter.</a:t>
            </a:r>
          </a:p>
          <a:p>
            <a:pPr>
              <a:buFont typeface="Wingdings" pitchFamily="2" charset="2"/>
              <a:buChar char="v"/>
            </a:pPr>
            <a:endParaRPr lang="en-US" sz="3200" dirty="0"/>
          </a:p>
          <a:p>
            <a:pPr>
              <a:buFont typeface="Wingdings" pitchFamily="2" charset="2"/>
              <a:buChar char="v"/>
            </a:pPr>
            <a:r>
              <a:rPr lang="en-US" sz="3200" dirty="0"/>
              <a:t>Physical properties can be </a:t>
            </a:r>
            <a:r>
              <a:rPr lang="en-US" sz="3200" dirty="0" smtClean="0"/>
              <a:t>_____________________(</a:t>
            </a:r>
            <a:r>
              <a:rPr lang="en-US" sz="3200" dirty="0"/>
              <a:t>dependent on the size or amount) or size-independent </a:t>
            </a:r>
            <a:r>
              <a:rPr lang="en-US" sz="3200" dirty="0" smtClean="0"/>
              <a:t>(___________________ on </a:t>
            </a:r>
            <a:r>
              <a:rPr lang="en-US" sz="3200" dirty="0"/>
              <a:t>the size)</a:t>
            </a:r>
          </a:p>
          <a:p>
            <a:pPr lvl="1">
              <a:buFont typeface="Wingdings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16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75" y="436619"/>
            <a:ext cx="7716837" cy="1151646"/>
          </a:xfrm>
        </p:spPr>
        <p:txBody>
          <a:bodyPr/>
          <a:lstStyle/>
          <a:p>
            <a:r>
              <a:rPr lang="en-US" dirty="0" smtClean="0"/>
              <a:t>Size-dependent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75" y="1588265"/>
            <a:ext cx="8248200" cy="486747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____________</a:t>
            </a:r>
          </a:p>
          <a:p>
            <a:r>
              <a:rPr lang="en-US" sz="3200" dirty="0" smtClean="0"/>
              <a:t>____________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6439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Lesson 7.1:</a:t>
            </a:r>
            <a:br>
              <a:rPr lang="en-US" dirty="0" smtClean="0"/>
            </a:br>
            <a:r>
              <a:rPr lang="en-US" dirty="0" smtClean="0"/>
              <a:t>Classifying Matter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Vocab words: matter, atom, substance, element, compound, mixture, heterogeneous mixture, homogeneous mixture, dissolve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7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</a:t>
            </a:r>
            <a:r>
              <a:rPr lang="en-US" sz="3200" dirty="0" smtClean="0"/>
              <a:t>_____________________ in </a:t>
            </a:r>
            <a:r>
              <a:rPr lang="en-US" sz="3200" dirty="0"/>
              <a:t>an object.</a:t>
            </a:r>
          </a:p>
          <a:p>
            <a:r>
              <a:rPr lang="en-US" sz="3200" dirty="0"/>
              <a:t>Basic SI unit (Kg) </a:t>
            </a:r>
            <a:r>
              <a:rPr lang="en-US" sz="3200" dirty="0" smtClean="0"/>
              <a:t>____________</a:t>
            </a:r>
            <a:endParaRPr lang="en-US" sz="3200" dirty="0"/>
          </a:p>
          <a:p>
            <a:r>
              <a:rPr lang="en-US" sz="3200" dirty="0"/>
              <a:t>Tool to measure mass </a:t>
            </a:r>
            <a:r>
              <a:rPr lang="mr-IN" sz="3200" dirty="0"/>
              <a:t>–</a:t>
            </a:r>
            <a:r>
              <a:rPr lang="en-US" sz="3200" dirty="0"/>
              <a:t> </a:t>
            </a:r>
            <a:r>
              <a:rPr lang="en-US" sz="3200" dirty="0" smtClean="0"/>
              <a:t>_________________</a:t>
            </a:r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 descr="triple-beam-balance-scale-myb8cmj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40" y="4069543"/>
            <a:ext cx="54229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78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versus 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809" y="1524000"/>
            <a:ext cx="8618362" cy="511798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3200" dirty="0"/>
              <a:t>Mass is the </a:t>
            </a:r>
            <a:r>
              <a:rPr lang="en-US" sz="3200" dirty="0" smtClean="0"/>
              <a:t>___________________________</a:t>
            </a:r>
            <a:endParaRPr lang="en-US" sz="3200" dirty="0"/>
          </a:p>
          <a:p>
            <a:pPr lvl="1"/>
            <a:r>
              <a:rPr lang="en-US" sz="3200" dirty="0"/>
              <a:t>Weight is the </a:t>
            </a:r>
            <a:r>
              <a:rPr lang="en-US" sz="3200" dirty="0" smtClean="0"/>
              <a:t>_________________on </a:t>
            </a:r>
            <a:r>
              <a:rPr lang="en-US" sz="3200" dirty="0"/>
              <a:t>that matter</a:t>
            </a:r>
          </a:p>
          <a:p>
            <a:pPr lvl="1"/>
            <a:r>
              <a:rPr lang="en-US" sz="3200" dirty="0"/>
              <a:t>Basic unit: (N) </a:t>
            </a:r>
            <a:r>
              <a:rPr lang="en-US" sz="3200" dirty="0" smtClean="0"/>
              <a:t>______________</a:t>
            </a:r>
            <a:endParaRPr lang="en-US" sz="3200" dirty="0"/>
          </a:p>
          <a:p>
            <a:pPr lvl="1"/>
            <a:r>
              <a:rPr lang="en-US" sz="3200" dirty="0"/>
              <a:t>Weight changes due to </a:t>
            </a:r>
            <a:r>
              <a:rPr lang="en-US" sz="3200" dirty="0" smtClean="0"/>
              <a:t>____________</a:t>
            </a:r>
            <a:endParaRPr lang="en-US" sz="3200" dirty="0"/>
          </a:p>
          <a:p>
            <a:pPr lvl="1"/>
            <a:r>
              <a:rPr lang="en-US" sz="3200" dirty="0" err="1"/>
              <a:t>Dumbell’s</a:t>
            </a:r>
            <a:r>
              <a:rPr lang="en-US" sz="3200" dirty="0"/>
              <a:t> </a:t>
            </a:r>
            <a:r>
              <a:rPr lang="en-US" sz="3200" dirty="0" smtClean="0"/>
              <a:t>_________ on </a:t>
            </a:r>
            <a:r>
              <a:rPr lang="en-US" sz="3200" dirty="0"/>
              <a:t>the Earth and on the moon would be the same</a:t>
            </a:r>
          </a:p>
          <a:p>
            <a:pPr lvl="1"/>
            <a:r>
              <a:rPr lang="en-US" sz="3200" dirty="0"/>
              <a:t>But it</a:t>
            </a:r>
            <a:r>
              <a:rPr lang="fr-FR" sz="3200" dirty="0"/>
              <a:t>’</a:t>
            </a:r>
            <a:r>
              <a:rPr lang="en-US" sz="3200" dirty="0"/>
              <a:t>s </a:t>
            </a:r>
            <a:r>
              <a:rPr lang="en-US" sz="3200" dirty="0" smtClean="0"/>
              <a:t>________would </a:t>
            </a:r>
            <a:r>
              <a:rPr lang="en-US" sz="3200" dirty="0"/>
              <a:t>be less on the moon than on Earth </a:t>
            </a:r>
            <a:r>
              <a:rPr lang="en-US" sz="3200" dirty="0" err="1"/>
              <a:t>bc</a:t>
            </a:r>
            <a:r>
              <a:rPr lang="en-US" sz="3200" dirty="0"/>
              <a:t> the moon has </a:t>
            </a:r>
            <a:r>
              <a:rPr lang="en-US" sz="3200" dirty="0" smtClean="0"/>
              <a:t>______________</a:t>
            </a:r>
            <a:endParaRPr lang="en-US" sz="3200" dirty="0"/>
          </a:p>
          <a:p>
            <a:pPr lvl="2"/>
            <a:r>
              <a:rPr lang="en-US" sz="3000" dirty="0"/>
              <a:t>Roughly 1/6 of your weight on the Earth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548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olume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355" y="1374203"/>
            <a:ext cx="8722449" cy="5102797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The amount of </a:t>
            </a:r>
            <a:r>
              <a:rPr lang="en-US" sz="3200" dirty="0" smtClean="0"/>
              <a:t>________ something takes up</a:t>
            </a:r>
            <a:endParaRPr lang="en-US" sz="3200" dirty="0"/>
          </a:p>
          <a:p>
            <a:pPr lvl="1"/>
            <a:r>
              <a:rPr lang="en-US" sz="3200" dirty="0"/>
              <a:t>Basic units:</a:t>
            </a:r>
          </a:p>
          <a:p>
            <a:pPr lvl="2"/>
            <a:r>
              <a:rPr lang="en-US" sz="3000" dirty="0"/>
              <a:t>Solids- </a:t>
            </a:r>
            <a:r>
              <a:rPr lang="en-US" sz="3000" dirty="0" smtClean="0"/>
              <a:t>______</a:t>
            </a:r>
            <a:endParaRPr lang="en-US" sz="3000" dirty="0"/>
          </a:p>
          <a:p>
            <a:pPr lvl="2"/>
            <a:r>
              <a:rPr lang="en-US" sz="3000" dirty="0"/>
              <a:t>Liquids- (L) </a:t>
            </a:r>
            <a:r>
              <a:rPr lang="en-US" sz="3000" dirty="0" smtClean="0"/>
              <a:t>_________</a:t>
            </a:r>
            <a:endParaRPr lang="en-US" sz="3000" dirty="0"/>
          </a:p>
          <a:p>
            <a:pPr lvl="1"/>
            <a:r>
              <a:rPr lang="en-US" sz="3200" dirty="0"/>
              <a:t>Graduated cylinder </a:t>
            </a:r>
            <a:r>
              <a:rPr lang="en-US" sz="3200" dirty="0" smtClean="0"/>
              <a:t>(___________________)</a:t>
            </a:r>
            <a:endParaRPr lang="en-US" sz="3200" dirty="0"/>
          </a:p>
          <a:p>
            <a:pPr lvl="1"/>
            <a:r>
              <a:rPr lang="en-US" sz="3200" dirty="0"/>
              <a:t>Metric ruler </a:t>
            </a:r>
            <a:r>
              <a:rPr lang="en-US" sz="3200" dirty="0" smtClean="0"/>
              <a:t>(_____________solids</a:t>
            </a:r>
            <a:r>
              <a:rPr lang="en-US" sz="3200" dirty="0"/>
              <a:t>)</a:t>
            </a:r>
          </a:p>
          <a:p>
            <a:pPr lvl="1"/>
            <a:r>
              <a:rPr lang="en-US" sz="3200" dirty="0"/>
              <a:t>Formula:</a:t>
            </a:r>
          </a:p>
          <a:p>
            <a:pPr lvl="2"/>
            <a:r>
              <a:rPr lang="en-US" sz="3000" dirty="0" smtClean="0"/>
              <a:t>__________x __________x _________</a:t>
            </a:r>
            <a:endParaRPr lang="en-US" sz="3000" dirty="0"/>
          </a:p>
          <a:p>
            <a:pPr lvl="2"/>
            <a:r>
              <a:rPr lang="en-US" sz="3000" dirty="0"/>
              <a:t>Cm x cm x cm = cm</a:t>
            </a:r>
            <a:r>
              <a:rPr lang="en-US" sz="3000" baseline="30000" dirty="0"/>
              <a:t>3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707184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Volume of an irregularly shaped object: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graduated cylinder</a:t>
            </a:r>
          </a:p>
          <a:p>
            <a:r>
              <a:rPr lang="en-US" dirty="0"/>
              <a:t>Measure the change in water level</a:t>
            </a:r>
          </a:p>
          <a:p>
            <a:r>
              <a:rPr lang="en-US" dirty="0"/>
              <a:t>***1mL= 1cm</a:t>
            </a:r>
            <a:r>
              <a:rPr lang="en-US" baseline="30000" dirty="0"/>
              <a:t>3</a:t>
            </a:r>
          </a:p>
          <a:p>
            <a:endParaRPr lang="en-US" dirty="0"/>
          </a:p>
        </p:txBody>
      </p:sp>
      <p:pic>
        <p:nvPicPr>
          <p:cNvPr id="4" name="Picture 3" descr="on5wvt7-in-58Gn0K3zWMA_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781" y="3029346"/>
            <a:ext cx="2998574" cy="3396489"/>
          </a:xfrm>
          <a:prstGeom prst="rect">
            <a:avLst/>
          </a:prstGeom>
        </p:spPr>
      </p:pic>
      <p:pic>
        <p:nvPicPr>
          <p:cNvPr id="5" name="Picture 4" descr="Density_of_irregular_shap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942" y="1600200"/>
            <a:ext cx="3128580" cy="463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66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Melting point &amp; boiling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317" y="1600200"/>
            <a:ext cx="8749309" cy="4876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_________ point</a:t>
            </a:r>
            <a:r>
              <a:rPr lang="en-US" sz="2800" dirty="0"/>
              <a:t>: the temperature at which a substance changes from a </a:t>
            </a:r>
            <a:r>
              <a:rPr lang="en-US" sz="2800" dirty="0" smtClean="0"/>
              <a:t>____________________</a:t>
            </a:r>
            <a:endParaRPr lang="en-US" sz="2800" dirty="0"/>
          </a:p>
          <a:p>
            <a:r>
              <a:rPr lang="en-US" sz="2800" dirty="0" smtClean="0">
                <a:solidFill>
                  <a:srgbClr val="FF0000"/>
                </a:solidFill>
              </a:rPr>
              <a:t>_________ point</a:t>
            </a:r>
            <a:r>
              <a:rPr lang="en-US" sz="2800" dirty="0"/>
              <a:t>: the temperature at which a substance changes from a </a:t>
            </a:r>
            <a:r>
              <a:rPr lang="en-US" sz="2800" dirty="0" smtClean="0"/>
              <a:t>____________________</a:t>
            </a:r>
            <a:endParaRPr lang="en-US" sz="2800" dirty="0"/>
          </a:p>
          <a:p>
            <a:pPr lvl="1"/>
            <a:r>
              <a:rPr lang="en-US" sz="2800" b="1" i="1" u="sng" dirty="0"/>
              <a:t>Does not </a:t>
            </a:r>
            <a:r>
              <a:rPr lang="en-US" sz="2800" dirty="0"/>
              <a:t>depend on how much water is in the container</a:t>
            </a:r>
          </a:p>
          <a:p>
            <a:r>
              <a:rPr lang="en-US" sz="2800" dirty="0">
                <a:solidFill>
                  <a:srgbClr val="FF0000"/>
                </a:solidFill>
              </a:rPr>
              <a:t>Density</a:t>
            </a:r>
            <a:r>
              <a:rPr lang="en-US" sz="2800" dirty="0"/>
              <a:t>: </a:t>
            </a:r>
            <a:r>
              <a:rPr lang="en-US" sz="2800" dirty="0" smtClean="0"/>
              <a:t>_______________________of </a:t>
            </a:r>
            <a:r>
              <a:rPr lang="en-US" sz="2800" dirty="0"/>
              <a:t>a substance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____________ </a:t>
            </a:r>
            <a:r>
              <a:rPr lang="en-US" sz="2800" dirty="0" smtClean="0"/>
              <a:t>: </a:t>
            </a:r>
            <a:r>
              <a:rPr lang="en-US" sz="2800" dirty="0"/>
              <a:t>the ability of matter to </a:t>
            </a:r>
            <a:r>
              <a:rPr lang="en-US" sz="2800" dirty="0" smtClean="0"/>
              <a:t>__________ an </a:t>
            </a:r>
            <a:r>
              <a:rPr lang="en-US" sz="2800" dirty="0"/>
              <a:t>electric current/conduct thermal energy</a:t>
            </a:r>
          </a:p>
          <a:p>
            <a:pPr lvl="1"/>
            <a:r>
              <a:rPr lang="en-US" sz="2800" dirty="0"/>
              <a:t>Copper/ metals/ stainless steel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0256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Size- Independent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317" y="1524001"/>
            <a:ext cx="8457483" cy="503851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______________ </a:t>
            </a:r>
            <a:r>
              <a:rPr lang="en-US" sz="2800" dirty="0" smtClean="0"/>
              <a:t>: </a:t>
            </a:r>
            <a:r>
              <a:rPr lang="en-US" sz="2800" dirty="0"/>
              <a:t>the ability of one substance to dissolve in another</a:t>
            </a:r>
          </a:p>
          <a:p>
            <a:r>
              <a:rPr lang="en-US" sz="2800" dirty="0"/>
              <a:t>The lemonade powder mix is soluble in water</a:t>
            </a:r>
          </a:p>
          <a:p>
            <a:pPr lvl="1"/>
            <a:r>
              <a:rPr lang="en-US" sz="2800" dirty="0"/>
              <a:t>Lemonade powder is the ______________</a:t>
            </a:r>
          </a:p>
          <a:p>
            <a:pPr lvl="1"/>
            <a:r>
              <a:rPr lang="en-US" sz="2800" dirty="0"/>
              <a:t>Water is the __________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____________</a:t>
            </a:r>
            <a:r>
              <a:rPr lang="en-US" sz="2800" dirty="0" smtClean="0"/>
              <a:t>: </a:t>
            </a:r>
            <a:r>
              <a:rPr lang="en-US" sz="2800" dirty="0"/>
              <a:t>attractive force for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some metals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637" y="4445573"/>
            <a:ext cx="3387101" cy="211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23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Formula:</a:t>
            </a:r>
          </a:p>
          <a:p>
            <a:pPr lvl="3"/>
            <a:r>
              <a:rPr lang="en-US" sz="2800" dirty="0"/>
              <a:t>Density </a:t>
            </a:r>
            <a:r>
              <a:rPr lang="en-US" sz="2800" dirty="0" smtClean="0"/>
              <a:t>=_______</a:t>
            </a:r>
            <a:endParaRPr lang="en-US" sz="2800" u="sng" dirty="0"/>
          </a:p>
          <a:p>
            <a:pPr marL="822960" lvl="3" indent="0">
              <a:buNone/>
            </a:pPr>
            <a:r>
              <a:rPr lang="en-US" sz="2800" u="sng" dirty="0"/>
              <a:t>	</a:t>
            </a:r>
            <a:r>
              <a:rPr lang="en-US" sz="2800" dirty="0"/>
              <a:t>		</a:t>
            </a:r>
          </a:p>
          <a:p>
            <a:pPr lvl="1"/>
            <a:r>
              <a:rPr lang="en-US" sz="2800" dirty="0"/>
              <a:t>Basic unit solid- </a:t>
            </a:r>
            <a:r>
              <a:rPr lang="en-US" sz="2800" dirty="0" smtClean="0"/>
              <a:t>_________________________</a:t>
            </a:r>
            <a:endParaRPr lang="en-US" sz="2800" dirty="0"/>
          </a:p>
          <a:p>
            <a:pPr lvl="1"/>
            <a:r>
              <a:rPr lang="en-US" sz="2800" dirty="0"/>
              <a:t>Density of water = </a:t>
            </a:r>
            <a:r>
              <a:rPr lang="en-US" sz="2800" dirty="0" smtClean="0"/>
              <a:t>_________</a:t>
            </a:r>
            <a:endParaRPr lang="en-US" sz="2800" dirty="0"/>
          </a:p>
          <a:p>
            <a:pPr marL="274320" lvl="1" indent="0">
              <a:buNone/>
            </a:pPr>
            <a:endParaRPr lang="en-US" sz="2800" dirty="0"/>
          </a:p>
          <a:p>
            <a:r>
              <a:rPr lang="en-US" sz="2800" dirty="0"/>
              <a:t>For example, if I cut a 10 g rock in half that takes of 5 cm</a:t>
            </a:r>
            <a:r>
              <a:rPr lang="en-US" sz="2800" baseline="30000" dirty="0"/>
              <a:t>3</a:t>
            </a:r>
            <a:r>
              <a:rPr lang="en-US" sz="2800" dirty="0"/>
              <a:t> of space, does its mass change? Volume? Density?                  </a:t>
            </a:r>
            <a:r>
              <a:rPr lang="en-US" sz="2800" dirty="0">
                <a:sym typeface="Wingdings"/>
              </a:rPr>
              <a:t>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35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Separating 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596" y="1393651"/>
            <a:ext cx="8422204" cy="5292348"/>
          </a:xfrm>
        </p:spPr>
        <p:txBody>
          <a:bodyPr>
            <a:noAutofit/>
          </a:bodyPr>
          <a:lstStyle/>
          <a:p>
            <a:r>
              <a:rPr lang="en-US" sz="3000" dirty="0" smtClean="0"/>
              <a:t>When forming a mixture, the properties of the individual substances do not change</a:t>
            </a:r>
          </a:p>
          <a:p>
            <a:r>
              <a:rPr lang="en-US" sz="3000" dirty="0" smtClean="0"/>
              <a:t>Mixtures can be separated by _____________</a:t>
            </a:r>
          </a:p>
          <a:p>
            <a:pPr lvl="1"/>
            <a:r>
              <a:rPr lang="en-US" sz="3000" dirty="0" smtClean="0"/>
              <a:t>Salt and water do not lose their individual properties</a:t>
            </a:r>
          </a:p>
          <a:p>
            <a:pPr lvl="1"/>
            <a:r>
              <a:rPr lang="en-US" sz="3000" dirty="0" smtClean="0"/>
              <a:t>Separate by using differences in their properties</a:t>
            </a:r>
          </a:p>
          <a:p>
            <a:pPr lvl="2"/>
            <a:r>
              <a:rPr lang="en-US" sz="3000" dirty="0" smtClean="0"/>
              <a:t>Water has a lower boiling point</a:t>
            </a:r>
          </a:p>
          <a:p>
            <a:pPr lvl="2"/>
            <a:r>
              <a:rPr lang="en-US" sz="3000" dirty="0" smtClean="0"/>
              <a:t>So what can you do? __________________</a:t>
            </a:r>
          </a:p>
          <a:p>
            <a:pPr lvl="2"/>
            <a:r>
              <a:rPr lang="en-US" sz="3000" dirty="0" smtClean="0"/>
              <a:t>Therefore, __________________________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639983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8.1: Solids, Liquids, and Gases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Vocab: solid, liquid, viscosity, surface tension, gas, vapor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9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Particles in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857" y="1269999"/>
            <a:ext cx="8763000" cy="5406571"/>
          </a:xfrm>
        </p:spPr>
        <p:txBody>
          <a:bodyPr>
            <a:noAutofit/>
          </a:bodyPr>
          <a:lstStyle/>
          <a:p>
            <a:r>
              <a:rPr lang="en-US" sz="3200" dirty="0" smtClean="0"/>
              <a:t>Two factors that determine the state of matter are particle ________and particle ________.</a:t>
            </a:r>
          </a:p>
          <a:p>
            <a:r>
              <a:rPr lang="en-US" sz="3200" dirty="0" smtClean="0"/>
              <a:t>Particles (atoms, ions, or molecules) vibrate or move freely</a:t>
            </a:r>
          </a:p>
          <a:p>
            <a:r>
              <a:rPr lang="en-US" sz="3200" dirty="0" smtClean="0"/>
              <a:t>Regardless of closeness, they all move in random motion</a:t>
            </a:r>
          </a:p>
          <a:p>
            <a:pPr lvl="1"/>
            <a:r>
              <a:rPr lang="en-US" sz="3200" dirty="0" smtClean="0"/>
              <a:t>In all directions and different speeds</a:t>
            </a:r>
          </a:p>
          <a:p>
            <a:pPr lvl="1"/>
            <a:r>
              <a:rPr lang="en-US" sz="3200" dirty="0" smtClean="0"/>
              <a:t>In straight lines until there is a collision</a:t>
            </a:r>
          </a:p>
          <a:p>
            <a:pPr lvl="2"/>
            <a:r>
              <a:rPr lang="en-US" sz="3200" dirty="0" smtClean="0"/>
              <a:t>Change the speed and direction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78520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Understanding Matter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33926" y="1524000"/>
            <a:ext cx="8452874" cy="4876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_______________ is anything that has mass and takes up space.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Everything you see is matter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 smtClean="0"/>
              <a:t>Air is matter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 smtClean="0"/>
              <a:t>Sound and light are not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 smtClean="0"/>
              <a:t>Forces and energy are not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An ___________ is a small particle that is a building block of matter.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46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571" y="217705"/>
            <a:ext cx="7716837" cy="1238222"/>
          </a:xfrm>
        </p:spPr>
        <p:txBody>
          <a:bodyPr/>
          <a:lstStyle/>
          <a:p>
            <a:r>
              <a:rPr lang="en-US" dirty="0" smtClean="0"/>
              <a:t>Forces Between Particles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1" y="1324429"/>
            <a:ext cx="8713003" cy="5132692"/>
          </a:xfrm>
        </p:spPr>
        <p:txBody>
          <a:bodyPr>
            <a:noAutofit/>
          </a:bodyPr>
          <a:lstStyle/>
          <a:p>
            <a:r>
              <a:rPr lang="en-US" sz="3200" dirty="0" smtClean="0"/>
              <a:t>Motion slows</a:t>
            </a:r>
          </a:p>
          <a:p>
            <a:pPr lvl="1"/>
            <a:r>
              <a:rPr lang="en-US" sz="3200" dirty="0" smtClean="0"/>
              <a:t>Particles move close together and pulls them toward each other</a:t>
            </a:r>
          </a:p>
          <a:p>
            <a:pPr lvl="2"/>
            <a:r>
              <a:rPr lang="en-US" sz="3200" dirty="0" smtClean="0"/>
              <a:t>_______________________</a:t>
            </a:r>
          </a:p>
          <a:p>
            <a:r>
              <a:rPr lang="en-US" sz="3200" dirty="0" smtClean="0"/>
              <a:t>Motion increases</a:t>
            </a:r>
          </a:p>
          <a:p>
            <a:pPr lvl="1"/>
            <a:r>
              <a:rPr lang="en-US" sz="3200" dirty="0" smtClean="0"/>
              <a:t>Particles move ______________&amp; the forces get ___________</a:t>
            </a:r>
          </a:p>
          <a:p>
            <a:pPr lvl="2"/>
            <a:r>
              <a:rPr lang="en-US" sz="3200" dirty="0" smtClean="0"/>
              <a:t>Space between ____________ and slide past each other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73468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Forces Between Particles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Motion continues to increase</a:t>
            </a:r>
          </a:p>
          <a:p>
            <a:pPr lvl="1"/>
            <a:r>
              <a:rPr lang="en-US" sz="3200" dirty="0" smtClean="0"/>
              <a:t>The particles move even farther apart</a:t>
            </a:r>
          </a:p>
          <a:p>
            <a:pPr lvl="1"/>
            <a:r>
              <a:rPr lang="en-US" sz="3200" dirty="0" smtClean="0"/>
              <a:t>With the distance increasing, there is _________________ attractive forces between the particles</a:t>
            </a:r>
          </a:p>
          <a:p>
            <a:pPr lvl="1"/>
            <a:r>
              <a:rPr lang="en-US" sz="3200" dirty="0" smtClean="0"/>
              <a:t>They can move _____________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49039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502" y="523420"/>
            <a:ext cx="7716837" cy="854916"/>
          </a:xfrm>
        </p:spPr>
        <p:txBody>
          <a:bodyPr/>
          <a:lstStyle/>
          <a:p>
            <a:r>
              <a:rPr lang="en-US" dirty="0" smtClean="0"/>
              <a:t>Describing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502" y="1378336"/>
            <a:ext cx="8612641" cy="514335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Three states of matter</a:t>
            </a:r>
          </a:p>
          <a:p>
            <a:pPr lvl="1"/>
            <a:r>
              <a:rPr lang="en-US" sz="3200" dirty="0" smtClean="0"/>
              <a:t>Solids, liquids, gases</a:t>
            </a:r>
          </a:p>
          <a:p>
            <a:r>
              <a:rPr lang="en-US" sz="3200" dirty="0" smtClean="0"/>
              <a:t>Fourth state of mater- ____________</a:t>
            </a:r>
          </a:p>
          <a:p>
            <a:pPr lvl="1"/>
            <a:r>
              <a:rPr lang="en-US" sz="3200" dirty="0" smtClean="0"/>
              <a:t>A high-energy matter consisting of positively and negatively charged particles</a:t>
            </a:r>
          </a:p>
          <a:p>
            <a:pPr lvl="1"/>
            <a:r>
              <a:rPr lang="en-US" sz="3200" dirty="0" smtClean="0"/>
              <a:t>Most common in space</a:t>
            </a:r>
          </a:p>
          <a:p>
            <a:pPr lvl="1"/>
            <a:r>
              <a:rPr lang="en-US" sz="3200" dirty="0" smtClean="0"/>
              <a:t>______________, </a:t>
            </a:r>
            <a:r>
              <a:rPr lang="en-US" sz="3200" dirty="0" smtClean="0"/>
              <a:t>fluorescent lighting, and stars such as the </a:t>
            </a:r>
            <a:r>
              <a:rPr lang="en-US" sz="3200" dirty="0" smtClean="0"/>
              <a:t>______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382026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971118"/>
            <a:ext cx="7716837" cy="1344624"/>
          </a:xfrm>
        </p:spPr>
        <p:txBody>
          <a:bodyPr/>
          <a:lstStyle/>
          <a:p>
            <a:r>
              <a:rPr lang="en-US" dirty="0" smtClean="0"/>
              <a:t>Solids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80" y="2232740"/>
            <a:ext cx="8761878" cy="439656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matter that has a </a:t>
            </a:r>
            <a:r>
              <a:rPr lang="en-US" sz="3200" dirty="0" smtClean="0"/>
              <a:t>________shape </a:t>
            </a:r>
            <a:r>
              <a:rPr lang="en-US" sz="3200" dirty="0" smtClean="0"/>
              <a:t>and </a:t>
            </a:r>
            <a:r>
              <a:rPr lang="en-US" sz="3200" dirty="0" smtClean="0"/>
              <a:t>____________volume</a:t>
            </a:r>
            <a:endParaRPr lang="en-US" sz="3200" dirty="0" smtClean="0"/>
          </a:p>
          <a:p>
            <a:r>
              <a:rPr lang="en-US" sz="3200" dirty="0" smtClean="0"/>
              <a:t>Particles are tightly packed</a:t>
            </a:r>
          </a:p>
          <a:p>
            <a:r>
              <a:rPr lang="en-US" sz="3200" dirty="0" smtClean="0"/>
              <a:t>____________ attractive forces and hold them close together</a:t>
            </a:r>
          </a:p>
          <a:p>
            <a:r>
              <a:rPr lang="en-US" sz="3200" dirty="0" smtClean="0"/>
              <a:t>Slow motion of particles</a:t>
            </a:r>
          </a:p>
          <a:p>
            <a:r>
              <a:rPr lang="en-US" sz="3200" dirty="0" smtClean="0"/>
              <a:t>Particles vibrate back and forth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901" y="400958"/>
            <a:ext cx="2184400" cy="191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914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390" y="221897"/>
            <a:ext cx="7716837" cy="987718"/>
          </a:xfrm>
        </p:spPr>
        <p:txBody>
          <a:bodyPr/>
          <a:lstStyle/>
          <a:p>
            <a:r>
              <a:rPr lang="en-US" dirty="0" smtClean="0"/>
              <a:t>Types of Solids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390" y="1016000"/>
            <a:ext cx="8632711" cy="5841999"/>
          </a:xfrm>
        </p:spPr>
        <p:txBody>
          <a:bodyPr>
            <a:noAutofit/>
          </a:bodyPr>
          <a:lstStyle/>
          <a:p>
            <a:r>
              <a:rPr lang="en-US" sz="3200" dirty="0" smtClean="0"/>
              <a:t>All solids are not the same</a:t>
            </a:r>
          </a:p>
          <a:p>
            <a:r>
              <a:rPr lang="en-US" sz="3200" dirty="0" smtClean="0"/>
              <a:t>Diamond vs. charcoal</a:t>
            </a:r>
          </a:p>
          <a:p>
            <a:pPr lvl="1"/>
            <a:r>
              <a:rPr lang="en-US" sz="3200" dirty="0" smtClean="0"/>
              <a:t>Arrangement of particles are different</a:t>
            </a:r>
          </a:p>
          <a:p>
            <a:pPr lvl="1"/>
            <a:r>
              <a:rPr lang="en-US" sz="3200" dirty="0" smtClean="0"/>
              <a:t>Diamond- _____________ solid</a:t>
            </a:r>
          </a:p>
          <a:p>
            <a:pPr lvl="2"/>
            <a:r>
              <a:rPr lang="en-US" sz="3200" dirty="0" smtClean="0"/>
              <a:t>Arranged specific, repeating order</a:t>
            </a:r>
          </a:p>
          <a:p>
            <a:pPr lvl="1"/>
            <a:r>
              <a:rPr lang="en-US" sz="3200" dirty="0" smtClean="0"/>
              <a:t>Charcoal- _____________solid</a:t>
            </a:r>
          </a:p>
          <a:p>
            <a:pPr lvl="2"/>
            <a:r>
              <a:rPr lang="en-US" sz="3200" dirty="0" smtClean="0"/>
              <a:t>Arranged randomly</a:t>
            </a:r>
          </a:p>
          <a:p>
            <a:r>
              <a:rPr lang="en-US" sz="3200" dirty="0" smtClean="0"/>
              <a:t>These different arrangements give different properties</a:t>
            </a:r>
          </a:p>
          <a:p>
            <a:pPr lvl="1"/>
            <a:r>
              <a:rPr lang="en-US" sz="3200" dirty="0" smtClean="0"/>
              <a:t>Diamond- </a:t>
            </a:r>
            <a:r>
              <a:rPr lang="en-US" sz="3200" dirty="0" smtClean="0"/>
              <a:t>______   Charcoal-_______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582317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647417"/>
            <a:ext cx="7716837" cy="1402726"/>
          </a:xfrm>
        </p:spPr>
        <p:txBody>
          <a:bodyPr/>
          <a:lstStyle/>
          <a:p>
            <a:r>
              <a:rPr lang="en-US" dirty="0" smtClean="0"/>
              <a:t>Liquids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224" y="1769807"/>
            <a:ext cx="8718822" cy="4859504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A matter with a </a:t>
            </a:r>
            <a:r>
              <a:rPr lang="en-US" sz="3200" dirty="0" smtClean="0"/>
              <a:t>________volume </a:t>
            </a:r>
            <a:r>
              <a:rPr lang="en-US" sz="3200" dirty="0" smtClean="0"/>
              <a:t>but </a:t>
            </a:r>
            <a:r>
              <a:rPr lang="en-US" sz="3200" dirty="0" smtClean="0"/>
              <a:t>__________ shape</a:t>
            </a:r>
            <a:endParaRPr lang="en-US" sz="3200" dirty="0" smtClean="0"/>
          </a:p>
          <a:p>
            <a:r>
              <a:rPr lang="en-US" sz="3200" dirty="0" smtClean="0"/>
              <a:t>Particles move faster </a:t>
            </a:r>
            <a:r>
              <a:rPr lang="en-US" sz="3200" dirty="0" smtClean="0"/>
              <a:t>(more energy) than </a:t>
            </a:r>
            <a:r>
              <a:rPr lang="en-US" sz="3200" dirty="0" smtClean="0"/>
              <a:t>in a solid</a:t>
            </a:r>
          </a:p>
          <a:p>
            <a:r>
              <a:rPr lang="en-US" sz="3200" dirty="0" smtClean="0"/>
              <a:t>Slightly farther apart</a:t>
            </a:r>
          </a:p>
          <a:p>
            <a:r>
              <a:rPr lang="en-US" sz="3200" dirty="0" smtClean="0"/>
              <a:t>Attractive forces _______________</a:t>
            </a:r>
          </a:p>
          <a:p>
            <a:r>
              <a:rPr lang="en-US" sz="3200" dirty="0" smtClean="0"/>
              <a:t>Particles can slide past each </a:t>
            </a:r>
            <a:r>
              <a:rPr lang="en-US" sz="3200" dirty="0" smtClean="0"/>
              <a:t>other</a:t>
            </a:r>
          </a:p>
          <a:p>
            <a:r>
              <a:rPr lang="en-US" sz="3200" dirty="0" smtClean="0"/>
              <a:t>Each particle still touches the ones around them. Particles can slide past each other: This is why you can _________________________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5" y="322943"/>
            <a:ext cx="1905000" cy="144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708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Viscosity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31" y="1232647"/>
            <a:ext cx="8374376" cy="537513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measurement of a liquid’s ____________</a:t>
            </a:r>
          </a:p>
          <a:p>
            <a:pPr marL="0" indent="0">
              <a:buNone/>
            </a:pPr>
            <a:r>
              <a:rPr lang="en-US" sz="3200" dirty="0" smtClean="0"/>
              <a:t>_____________________________</a:t>
            </a:r>
          </a:p>
          <a:p>
            <a:r>
              <a:rPr lang="en-US" sz="3200" dirty="0" smtClean="0"/>
              <a:t>Is due to particle mass, particle shape, and strength of the attraction between particles</a:t>
            </a:r>
          </a:p>
          <a:p>
            <a:r>
              <a:rPr lang="en-US" sz="3200" dirty="0" smtClean="0"/>
              <a:t>Stronger the attraction- _________viscosity</a:t>
            </a:r>
          </a:p>
          <a:p>
            <a:r>
              <a:rPr lang="en-US" sz="3200" dirty="0" smtClean="0"/>
              <a:t>As a liquid get warmers, viscosity ________</a:t>
            </a:r>
          </a:p>
          <a:p>
            <a:pPr lvl="1"/>
            <a:r>
              <a:rPr lang="en-US" sz="3200" dirty="0" smtClean="0"/>
              <a:t>Particles move faster and the force _____________ . The particles can slide past each other easily.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323994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Viscosity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mass and shape affect viscosity</a:t>
            </a:r>
          </a:p>
          <a:p>
            <a:pPr lvl="1"/>
            <a:r>
              <a:rPr lang="en-US" sz="3200" dirty="0" smtClean="0"/>
              <a:t>Large particles or with complex shapes tend to move more slowly and have difficulty sliding past one another</a:t>
            </a:r>
          </a:p>
          <a:p>
            <a:pPr lvl="1"/>
            <a:r>
              <a:rPr lang="en-US" sz="3200" dirty="0" smtClean="0"/>
              <a:t>Honey has a ________viscosity</a:t>
            </a:r>
          </a:p>
          <a:p>
            <a:pPr lvl="1"/>
            <a:r>
              <a:rPr lang="en-US" sz="3200" dirty="0" smtClean="0"/>
              <a:t>Water has a _________viscosity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12896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846615"/>
            <a:ext cx="7716837" cy="1128821"/>
          </a:xfrm>
        </p:spPr>
        <p:txBody>
          <a:bodyPr/>
          <a:lstStyle/>
          <a:p>
            <a:r>
              <a:rPr lang="en-US" dirty="0" smtClean="0"/>
              <a:t>Surface 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752" y="1693232"/>
            <a:ext cx="8675767" cy="495760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Water molecules below the surface are surrounded by other water molecules</a:t>
            </a:r>
          </a:p>
          <a:p>
            <a:pPr lvl="1"/>
            <a:r>
              <a:rPr lang="en-US" sz="3200" dirty="0" smtClean="0"/>
              <a:t>The attraction between them is called _____________.</a:t>
            </a:r>
          </a:p>
          <a:p>
            <a:r>
              <a:rPr lang="en-US" sz="3200" dirty="0" smtClean="0"/>
              <a:t>Water molecules at the surface of a liquid don</a:t>
            </a:r>
            <a:r>
              <a:rPr lang="fr-FR" sz="3200" dirty="0" smtClean="0"/>
              <a:t>’</a:t>
            </a:r>
            <a:r>
              <a:rPr lang="en-US" sz="3200" dirty="0" smtClean="0"/>
              <a:t>t have molecules above them.</a:t>
            </a:r>
          </a:p>
          <a:p>
            <a:pPr lvl="1"/>
            <a:r>
              <a:rPr lang="en-US" sz="3200" dirty="0" smtClean="0"/>
              <a:t>Downward pull is greater</a:t>
            </a:r>
          </a:p>
          <a:p>
            <a:pPr lvl="1"/>
            <a:r>
              <a:rPr lang="en-US" sz="3200" dirty="0" smtClean="0"/>
              <a:t>Those particles are _________________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00179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645" y="673309"/>
            <a:ext cx="7716837" cy="1011954"/>
          </a:xfrm>
        </p:spPr>
        <p:txBody>
          <a:bodyPr/>
          <a:lstStyle/>
          <a:p>
            <a:r>
              <a:rPr lang="en-US" dirty="0" smtClean="0"/>
              <a:t>Surface 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752" y="1685263"/>
            <a:ext cx="8783406" cy="492252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Those molecules at the surface have ____________________</a:t>
            </a:r>
          </a:p>
          <a:p>
            <a:r>
              <a:rPr lang="en-US" sz="3200" dirty="0" smtClean="0"/>
              <a:t>The uneven forces acting on the particles on the surface of a liquid</a:t>
            </a:r>
          </a:p>
          <a:p>
            <a:pPr lvl="1"/>
            <a:r>
              <a:rPr lang="en-US" sz="3200" dirty="0" smtClean="0"/>
              <a:t>This allows a spider to walk on water</a:t>
            </a:r>
          </a:p>
          <a:p>
            <a:pPr lvl="1"/>
            <a:r>
              <a:rPr lang="en-US" sz="3200" dirty="0" smtClean="0"/>
              <a:t>The thin water-soap film around the ____________ forms because of it</a:t>
            </a:r>
          </a:p>
          <a:p>
            <a:r>
              <a:rPr lang="en-US" sz="3200" dirty="0" smtClean="0"/>
              <a:t>The stronger the attractive force, the greater the surface tension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37136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671" y="482517"/>
            <a:ext cx="2142680" cy="63246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6600"/>
                </a:solidFill>
              </a:rPr>
              <a:t>Atoms</a:t>
            </a:r>
            <a:endParaRPr lang="en-US" sz="4400" dirty="0">
              <a:solidFill>
                <a:srgbClr val="FF6600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>
          <a:xfrm>
            <a:off x="5417898" y="838201"/>
            <a:ext cx="3345101" cy="3729549"/>
          </a:xfrm>
        </p:spPr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150381" y="1114977"/>
            <a:ext cx="5267517" cy="526144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At the center of an atom is a ___________.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smtClean="0"/>
              <a:t>_______ (positive charge) and __________ (neutral charge) make up the nucleus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smtClean="0"/>
              <a:t>__________ (negative charge) move around the nucleus called the electron cloud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899" y="634675"/>
            <a:ext cx="3345100" cy="3933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9141" y="6007085"/>
            <a:ext cx="5864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https://www.ted.com/talks/just_how_small_is_an_atom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01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073" y="377657"/>
            <a:ext cx="7716837" cy="1303124"/>
          </a:xfrm>
        </p:spPr>
        <p:txBody>
          <a:bodyPr/>
          <a:lstStyle/>
          <a:p>
            <a:r>
              <a:rPr lang="en-US" dirty="0" smtClean="0"/>
              <a:t>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808" y="2129842"/>
            <a:ext cx="8611183" cy="426228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matter that has </a:t>
            </a:r>
            <a:r>
              <a:rPr lang="en-US" sz="3200" dirty="0" smtClean="0"/>
              <a:t>__________ shape and __________</a:t>
            </a:r>
          </a:p>
          <a:p>
            <a:r>
              <a:rPr lang="en-US" sz="3200" dirty="0" smtClean="0"/>
              <a:t>Particles </a:t>
            </a:r>
            <a:r>
              <a:rPr lang="en-US" sz="3200" dirty="0" smtClean="0"/>
              <a:t>move </a:t>
            </a:r>
            <a:r>
              <a:rPr lang="en-US" sz="3200" dirty="0" smtClean="0"/>
              <a:t>very quickly </a:t>
            </a:r>
            <a:r>
              <a:rPr lang="en-US" sz="3200" dirty="0" smtClean="0"/>
              <a:t>and </a:t>
            </a:r>
            <a:r>
              <a:rPr lang="en-US" sz="3200" dirty="0" smtClean="0"/>
              <a:t>freely</a:t>
            </a:r>
          </a:p>
          <a:p>
            <a:r>
              <a:rPr lang="en-US" sz="3200" dirty="0" smtClean="0"/>
              <a:t>Particles move even farther apart</a:t>
            </a:r>
          </a:p>
          <a:p>
            <a:r>
              <a:rPr lang="en-US" sz="3200" dirty="0" smtClean="0"/>
              <a:t>__________________ attractive forces</a:t>
            </a:r>
          </a:p>
          <a:p>
            <a:r>
              <a:rPr lang="en-US" sz="3200" dirty="0" smtClean="0"/>
              <a:t>Particles spread out to </a:t>
            </a:r>
            <a:r>
              <a:rPr lang="en-US" sz="3200" dirty="0" smtClean="0"/>
              <a:t>___________________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610" y="0"/>
            <a:ext cx="37973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40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503" y="736600"/>
            <a:ext cx="7716837" cy="902641"/>
          </a:xfrm>
        </p:spPr>
        <p:txBody>
          <a:bodyPr/>
          <a:lstStyle/>
          <a:p>
            <a:r>
              <a:rPr lang="en-US" dirty="0" smtClean="0"/>
              <a:t>Vapor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503" y="1639242"/>
            <a:ext cx="8460488" cy="48824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gas state of a substance that is normally a __________________________________</a:t>
            </a:r>
          </a:p>
          <a:p>
            <a:pPr marL="0" indent="0">
              <a:buNone/>
            </a:pPr>
            <a:r>
              <a:rPr lang="en-US" sz="3200" dirty="0" smtClean="0"/>
              <a:t>____________________________________</a:t>
            </a:r>
          </a:p>
          <a:p>
            <a:r>
              <a:rPr lang="en-US" sz="3200" dirty="0" smtClean="0"/>
              <a:t>At room temp, water is a liquid</a:t>
            </a:r>
          </a:p>
          <a:p>
            <a:r>
              <a:rPr lang="en-US" sz="3200" dirty="0" smtClean="0"/>
              <a:t>When in a gas state (in the air), it is called ___________________</a:t>
            </a:r>
          </a:p>
          <a:p>
            <a:r>
              <a:rPr lang="en-US" sz="3200" dirty="0" smtClean="0"/>
              <a:t>Rubbing alcohol, iodine, mercury, and gasoline can form a __________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38957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425"/>
            <a:ext cx="7972426" cy="462937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Not all atoms have the ______ number of protons, neutrons, and electrons. 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Atoms have different number of </a:t>
            </a:r>
            <a:r>
              <a:rPr lang="en-US" sz="3200" dirty="0" smtClean="0"/>
              <a:t>_______ therefore</a:t>
            </a:r>
            <a:r>
              <a:rPr lang="en-US" sz="3200" dirty="0" smtClean="0"/>
              <a:t>, they differ in their properties.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Atoms determine the properties of the matter they compose.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0160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These different combinations of atoms are what makes up the various types of matter.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Two main classifications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smtClean="0"/>
              <a:t>______________ 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smtClean="0"/>
              <a:t>______________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5592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713" y="613031"/>
            <a:ext cx="7716837" cy="981261"/>
          </a:xfrm>
        </p:spPr>
        <p:txBody>
          <a:bodyPr/>
          <a:lstStyle/>
          <a:p>
            <a:r>
              <a:rPr lang="en-US" dirty="0" smtClean="0"/>
              <a:t>Substances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713" y="1594293"/>
            <a:ext cx="8104913" cy="480650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A ____________ is matter with a composition that is always the same.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smtClean="0"/>
              <a:t>Same combo of atoms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smtClean="0"/>
              <a:t>Aluminum, water, oxygen are all examples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Two types of substances: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smtClean="0"/>
              <a:t>_____________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smtClean="0"/>
              <a:t>_____________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538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An element is a substance that consists of just ______________________________.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smtClean="0"/>
              <a:t>115 elements= 115 types of atoms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smtClean="0"/>
              <a:t>Contains a different number of </a:t>
            </a:r>
            <a:r>
              <a:rPr lang="en-US" sz="3200" dirty="0" smtClean="0"/>
              <a:t>________ in </a:t>
            </a:r>
            <a:r>
              <a:rPr lang="en-US" sz="3200" dirty="0" smtClean="0"/>
              <a:t>its nucleus</a:t>
            </a:r>
          </a:p>
          <a:p>
            <a:pPr lvl="2">
              <a:buFont typeface="Wingdings" pitchFamily="2" charset="2"/>
              <a:buChar char="v"/>
            </a:pPr>
            <a:r>
              <a:rPr lang="en-US" sz="3200" dirty="0" smtClean="0"/>
              <a:t>Atomic number: number of ________ in the nucleus</a:t>
            </a:r>
          </a:p>
          <a:p>
            <a:pPr lvl="2">
              <a:buFont typeface="Wingdings" pitchFamily="2" charset="2"/>
              <a:buChar char="v"/>
            </a:pPr>
            <a:r>
              <a:rPr lang="en-US" sz="3200" dirty="0" smtClean="0"/>
              <a:t>Mass number: weight of an atom (_________________________)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02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The atoms of most elements exist as individual atoms.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However, the atoms of some elements usually exist in groups.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smtClean="0"/>
              <a:t>Oxygen atoms in the air </a:t>
            </a:r>
            <a:r>
              <a:rPr lang="en-US" sz="3200" dirty="0" smtClean="0"/>
              <a:t>_____________</a:t>
            </a:r>
            <a:endParaRPr lang="en-US" sz="3200" dirty="0" smtClean="0"/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No matter what, each element contains only one type of atom. 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smtClean="0"/>
              <a:t>Composition is the same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2381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267</TotalTime>
  <Words>1561</Words>
  <Application>Microsoft Macintosh PowerPoint</Application>
  <PresentationFormat>On-screen Show (4:3)</PresentationFormat>
  <Paragraphs>233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Clarity</vt:lpstr>
      <vt:lpstr>Chapter 7: Foundations of Chemistry</vt:lpstr>
      <vt:lpstr>Lesson 7.1: Classifying Matter </vt:lpstr>
      <vt:lpstr>Understanding Matter</vt:lpstr>
      <vt:lpstr>Atoms</vt:lpstr>
      <vt:lpstr>Atoms</vt:lpstr>
      <vt:lpstr>Substances</vt:lpstr>
      <vt:lpstr>Substances</vt:lpstr>
      <vt:lpstr>Elements</vt:lpstr>
      <vt:lpstr>Elements</vt:lpstr>
      <vt:lpstr>Compounds</vt:lpstr>
      <vt:lpstr>Properties of Compounds</vt:lpstr>
      <vt:lpstr>Mixtures</vt:lpstr>
      <vt:lpstr>__________________ mixtures</vt:lpstr>
      <vt:lpstr>Homogeneous Mixtures</vt:lpstr>
      <vt:lpstr>In a solution</vt:lpstr>
      <vt:lpstr>PowerPoint Presentation</vt:lpstr>
      <vt:lpstr>Lesson 7.2: Physical Properties</vt:lpstr>
      <vt:lpstr>Physical Property</vt:lpstr>
      <vt:lpstr>Size-dependent properties</vt:lpstr>
      <vt:lpstr>Mass</vt:lpstr>
      <vt:lpstr>Mass versus Weight</vt:lpstr>
      <vt:lpstr>Volume</vt:lpstr>
      <vt:lpstr>Volume of an irregularly shaped object:</vt:lpstr>
      <vt:lpstr>Melting point &amp; boiling point</vt:lpstr>
      <vt:lpstr>Size- Independent Property</vt:lpstr>
      <vt:lpstr>Calculate Density</vt:lpstr>
      <vt:lpstr>Separating mixtures</vt:lpstr>
      <vt:lpstr>Lesson 8.1: Solids, Liquids, and Gases</vt:lpstr>
      <vt:lpstr>Particles in Motion</vt:lpstr>
      <vt:lpstr>Forces Between Particles</vt:lpstr>
      <vt:lpstr>Forces Between Particles</vt:lpstr>
      <vt:lpstr>Describing Matter</vt:lpstr>
      <vt:lpstr>Solids</vt:lpstr>
      <vt:lpstr>Types of Solids</vt:lpstr>
      <vt:lpstr>Liquids</vt:lpstr>
      <vt:lpstr>Viscosity</vt:lpstr>
      <vt:lpstr>Viscosity</vt:lpstr>
      <vt:lpstr>Surface Tension</vt:lpstr>
      <vt:lpstr>Surface Tension</vt:lpstr>
      <vt:lpstr>Gases</vt:lpstr>
      <vt:lpstr>Vapor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Foundations of Chemistry</dc:title>
  <dc:creator>Victoria Pisciotta</dc:creator>
  <cp:lastModifiedBy>Victoria Pisciotta</cp:lastModifiedBy>
  <cp:revision>38</cp:revision>
  <dcterms:created xsi:type="dcterms:W3CDTF">2015-03-04T14:53:28Z</dcterms:created>
  <dcterms:modified xsi:type="dcterms:W3CDTF">2016-09-26T19:01:20Z</dcterms:modified>
</cp:coreProperties>
</file>